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44" r:id="rId4"/>
  </p:sldMasterIdLst>
  <p:notesMasterIdLst>
    <p:notesMasterId r:id="rId72"/>
  </p:notesMasterIdLst>
  <p:sldIdLst>
    <p:sldId id="381" r:id="rId5"/>
    <p:sldId id="382" r:id="rId6"/>
    <p:sldId id="379" r:id="rId7"/>
    <p:sldId id="310" r:id="rId8"/>
    <p:sldId id="380" r:id="rId9"/>
    <p:sldId id="372" r:id="rId10"/>
    <p:sldId id="383" r:id="rId11"/>
    <p:sldId id="384" r:id="rId12"/>
    <p:sldId id="385" r:id="rId13"/>
    <p:sldId id="386" r:id="rId14"/>
    <p:sldId id="387" r:id="rId15"/>
    <p:sldId id="316" r:id="rId16"/>
    <p:sldId id="377" r:id="rId17"/>
    <p:sldId id="438" r:id="rId18"/>
    <p:sldId id="439" r:id="rId19"/>
    <p:sldId id="304" r:id="rId20"/>
    <p:sldId id="376" r:id="rId21"/>
    <p:sldId id="447" r:id="rId22"/>
    <p:sldId id="390" r:id="rId23"/>
    <p:sldId id="448" r:id="rId24"/>
    <p:sldId id="440" r:id="rId25"/>
    <p:sldId id="441" r:id="rId26"/>
    <p:sldId id="371" r:id="rId27"/>
    <p:sldId id="395" r:id="rId28"/>
    <p:sldId id="343" r:id="rId29"/>
    <p:sldId id="396" r:id="rId30"/>
    <p:sldId id="397" r:id="rId31"/>
    <p:sldId id="398" r:id="rId32"/>
    <p:sldId id="399" r:id="rId33"/>
    <p:sldId id="400" r:id="rId34"/>
    <p:sldId id="401" r:id="rId35"/>
    <p:sldId id="402" r:id="rId36"/>
    <p:sldId id="403" r:id="rId37"/>
    <p:sldId id="404" r:id="rId38"/>
    <p:sldId id="405" r:id="rId39"/>
    <p:sldId id="406" r:id="rId40"/>
    <p:sldId id="407" r:id="rId41"/>
    <p:sldId id="408" r:id="rId42"/>
    <p:sldId id="409" r:id="rId43"/>
    <p:sldId id="410" r:id="rId44"/>
    <p:sldId id="411" r:id="rId45"/>
    <p:sldId id="412" r:id="rId46"/>
    <p:sldId id="413" r:id="rId47"/>
    <p:sldId id="394" r:id="rId48"/>
    <p:sldId id="442" r:id="rId49"/>
    <p:sldId id="443" r:id="rId50"/>
    <p:sldId id="449" r:id="rId51"/>
    <p:sldId id="417" r:id="rId52"/>
    <p:sldId id="418" r:id="rId53"/>
    <p:sldId id="421" r:id="rId54"/>
    <p:sldId id="420" r:id="rId55"/>
    <p:sldId id="393" r:id="rId56"/>
    <p:sldId id="419" r:id="rId57"/>
    <p:sldId id="425" r:id="rId58"/>
    <p:sldId id="444" r:id="rId59"/>
    <p:sldId id="445" r:id="rId60"/>
    <p:sldId id="427" r:id="rId61"/>
    <p:sldId id="423" r:id="rId62"/>
    <p:sldId id="422" r:id="rId63"/>
    <p:sldId id="428" r:id="rId64"/>
    <p:sldId id="429" r:id="rId65"/>
    <p:sldId id="430" r:id="rId66"/>
    <p:sldId id="431" r:id="rId67"/>
    <p:sldId id="432" r:id="rId68"/>
    <p:sldId id="433" r:id="rId69"/>
    <p:sldId id="450" r:id="rId70"/>
    <p:sldId id="435" r:id="rId7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Wahlmodul I" id="{41E72F5B-AEAC-2D40-B6A2-75FD8EF6D29F}">
          <p14:sldIdLst>
            <p14:sldId id="381"/>
            <p14:sldId id="382"/>
            <p14:sldId id="379"/>
            <p14:sldId id="310"/>
            <p14:sldId id="380"/>
            <p14:sldId id="372"/>
            <p14:sldId id="383"/>
            <p14:sldId id="384"/>
            <p14:sldId id="385"/>
            <p14:sldId id="386"/>
            <p14:sldId id="387"/>
            <p14:sldId id="316"/>
            <p14:sldId id="377"/>
          </p14:sldIdLst>
        </p14:section>
        <p14:section name="Wahlmodul II" id="{00C4D99D-7BB8-7343-B310-024B9CBFC94F}">
          <p14:sldIdLst>
            <p14:sldId id="438"/>
            <p14:sldId id="439"/>
            <p14:sldId id="304"/>
            <p14:sldId id="376"/>
            <p14:sldId id="447"/>
            <p14:sldId id="390"/>
            <p14:sldId id="448"/>
          </p14:sldIdLst>
        </p14:section>
        <p14:section name="Wahlmodul III" id="{CAC61E98-8B6D-EE41-9897-AA97CB179849}">
          <p14:sldIdLst>
            <p14:sldId id="440"/>
            <p14:sldId id="441"/>
            <p14:sldId id="371"/>
            <p14:sldId id="395"/>
            <p14:sldId id="343"/>
            <p14:sldId id="396"/>
            <p14:sldId id="397"/>
            <p14:sldId id="398"/>
            <p14:sldId id="399"/>
            <p14:sldId id="400"/>
            <p14:sldId id="401"/>
            <p14:sldId id="402"/>
            <p14:sldId id="403"/>
            <p14:sldId id="404"/>
            <p14:sldId id="405"/>
            <p14:sldId id="406"/>
            <p14:sldId id="407"/>
            <p14:sldId id="408"/>
            <p14:sldId id="409"/>
            <p14:sldId id="410"/>
            <p14:sldId id="411"/>
            <p14:sldId id="412"/>
            <p14:sldId id="413"/>
            <p14:sldId id="394"/>
          </p14:sldIdLst>
        </p14:section>
        <p14:section name="Wahlmodul IV" id="{8A788428-D4D2-304C-A4BB-CAB243F3F487}">
          <p14:sldIdLst>
            <p14:sldId id="442"/>
            <p14:sldId id="443"/>
            <p14:sldId id="449"/>
            <p14:sldId id="417"/>
            <p14:sldId id="418"/>
            <p14:sldId id="421"/>
            <p14:sldId id="420"/>
            <p14:sldId id="393"/>
            <p14:sldId id="419"/>
            <p14:sldId id="425"/>
          </p14:sldIdLst>
        </p14:section>
        <p14:section name="Wahlmodul V" id="{53B3F672-F741-BB41-9285-A9CE66CB49E8}">
          <p14:sldIdLst>
            <p14:sldId id="444"/>
            <p14:sldId id="445"/>
            <p14:sldId id="427"/>
            <p14:sldId id="423"/>
            <p14:sldId id="422"/>
            <p14:sldId id="428"/>
            <p14:sldId id="429"/>
            <p14:sldId id="430"/>
            <p14:sldId id="431"/>
            <p14:sldId id="432"/>
            <p14:sldId id="433"/>
            <p14:sldId id="450"/>
            <p14:sldId id="43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748D63C-0FEC-D7DC-139C-663E2C1F7336}" name="Marks, Svenja" initials="MS" userId="S-1-5-21-431907772-712043867-2197459867-22953" providerId="AD"/>
  <p188:author id="{3A8845C3-7DA8-A825-D652-44C42A07931D}" name="Helena Stiller" initials="HS" userId="S::h.stiller@familie-redlich.de::15097c2b-a79c-460f-b232-218f9f52fd71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Helena Stiller" initials="HS" lastIdx="1" clrIdx="6">
    <p:extLst>
      <p:ext uri="{19B8F6BF-5375-455C-9EA6-DF929625EA0E}">
        <p15:presenceInfo xmlns:p15="http://schemas.microsoft.com/office/powerpoint/2012/main" userId="S::h.stiller@familie-redlich.de::15097c2b-a79c-460f-b232-218f9f52fd71" providerId="AD"/>
      </p:ext>
    </p:extLst>
  </p:cmAuthor>
  <p:cmAuthor id="1" name="Sinje Delphendahl" initials="SD" lastIdx="1" clrIdx="0">
    <p:extLst>
      <p:ext uri="{19B8F6BF-5375-455C-9EA6-DF929625EA0E}">
        <p15:presenceInfo xmlns:p15="http://schemas.microsoft.com/office/powerpoint/2012/main" userId="S-1-5-21-3545706949-3656414237-1992043783-1626" providerId="AD"/>
      </p:ext>
    </p:extLst>
  </p:cmAuthor>
  <p:cmAuthor id="2" name="Freund, Ulrike" initials="UF" lastIdx="58" clrIdx="1">
    <p:extLst>
      <p:ext uri="{19B8F6BF-5375-455C-9EA6-DF929625EA0E}">
        <p15:presenceInfo xmlns:p15="http://schemas.microsoft.com/office/powerpoint/2012/main" userId="Freund, Ulrike" providerId="None"/>
      </p:ext>
    </p:extLst>
  </p:cmAuthor>
  <p:cmAuthor id="3" name="Nele Horstmann" initials="nho" lastIdx="70" clrIdx="2">
    <p:extLst>
      <p:ext uri="{19B8F6BF-5375-455C-9EA6-DF929625EA0E}">
        <p15:presenceInfo xmlns:p15="http://schemas.microsoft.com/office/powerpoint/2012/main" userId="Nele Horstmann" providerId="None"/>
      </p:ext>
    </p:extLst>
  </p:cmAuthor>
  <p:cmAuthor id="4" name="Julia Rompel" initials="JR" lastIdx="1" clrIdx="3">
    <p:extLst>
      <p:ext uri="{19B8F6BF-5375-455C-9EA6-DF929625EA0E}">
        <p15:presenceInfo xmlns:p15="http://schemas.microsoft.com/office/powerpoint/2012/main" userId="S::j.rompel@familie-redlich.de::318d485a-cf22-44a8-be9d-6419386c57a0" providerId="AD"/>
      </p:ext>
    </p:extLst>
  </p:cmAuthor>
  <p:cmAuthor id="5" name="Saskia Wolfram" initials="swo" lastIdx="5" clrIdx="4">
    <p:extLst>
      <p:ext uri="{19B8F6BF-5375-455C-9EA6-DF929625EA0E}">
        <p15:presenceInfo xmlns:p15="http://schemas.microsoft.com/office/powerpoint/2012/main" userId="Saskia Wolfram" providerId="None"/>
      </p:ext>
    </p:extLst>
  </p:cmAuthor>
  <p:cmAuthor id="6" name="Marks, Svenja" initials="MS" lastIdx="3" clrIdx="5">
    <p:extLst>
      <p:ext uri="{19B8F6BF-5375-455C-9EA6-DF929625EA0E}">
        <p15:presenceInfo xmlns:p15="http://schemas.microsoft.com/office/powerpoint/2012/main" userId="S-1-5-21-431907772-712043867-2197459867-2295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2B46"/>
    <a:srgbClr val="FF0100"/>
    <a:srgbClr val="087EB5"/>
    <a:srgbClr val="F3EA46"/>
    <a:srgbClr val="EBFF36"/>
    <a:srgbClr val="0D9F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317"/>
    <p:restoredTop sz="94754"/>
  </p:normalViewPr>
  <p:slideViewPr>
    <p:cSldViewPr snapToGrid="0">
      <p:cViewPr varScale="1">
        <p:scale>
          <a:sx n="90" d="100"/>
          <a:sy n="90" d="100"/>
        </p:scale>
        <p:origin x="522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76" Type="http://schemas.openxmlformats.org/officeDocument/2006/relationships/theme" Target="theme/theme1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61" Type="http://schemas.openxmlformats.org/officeDocument/2006/relationships/slide" Target="slides/slide57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commentAuthors" Target="commentAuthors.xml"/><Relationship Id="rId78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0339AA-9586-4104-B118-3324E3D725B7}" type="datetimeFigureOut">
              <a:rPr lang="de-DE" smtClean="0"/>
              <a:t>13.08.2026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A0CB3A-28F5-4C20-931C-A1A51890575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787129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844359-4BC4-A55E-04B2-DC5F92929F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6AF1A4B9-9D2A-068F-AC09-A55E3EBFE9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46AD5024-AACB-72C4-E1D8-629541A148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48017DB-BFC2-8B6B-27C2-7297B31F82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A0CB3A-28F5-4C20-931C-A1A518905754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7357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A0CB3A-28F5-4C20-931C-A1A518905754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460723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FF3150-849A-017F-745D-597420B82B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8354722C-D084-C209-AEA3-B040D72277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6B75ABFB-CE02-48A4-8BAE-9347D774FD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83C56B4-47BF-D05F-E485-E8C4B9563E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A0CB3A-28F5-4C20-931C-A1A518905754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670501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00" i="1" dirty="0">
                <a:effectLst/>
                <a:latin typeface="Lucida Sans" panose="020B0602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Kennen die Jugendlichen an Ihrer Schule diese Rechte?</a:t>
            </a:r>
            <a:endParaRPr lang="de-DE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A0CB3A-28F5-4C20-931C-A1A518905754}" type="slidenum">
              <a:rPr lang="de-DE" smtClean="0"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251800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F7CF5A-B5B7-E913-8D3B-1ED303CF1C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928777D3-1234-8899-0035-FA0947723F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8793B025-0DDE-CD7E-1C85-6E8702B4FC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5B2085C-21AE-1129-358B-178ADECCE7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A0CB3A-28F5-4C20-931C-A1A518905754}" type="slidenum">
              <a:rPr lang="de-DE" smtClean="0"/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554600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Die nachfolgenden Folien können verwendet werden, wenn kein digitales Tool (wie bspw. </a:t>
            </a:r>
            <a:r>
              <a:rPr lang="de-DE" dirty="0" err="1"/>
              <a:t>Mentimeter</a:t>
            </a:r>
            <a:r>
              <a:rPr lang="de-DE" dirty="0"/>
              <a:t>) zum Einsatz kommen soll.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A0CB3A-28F5-4C20-931C-A1A518905754}" type="slidenum">
              <a:rPr lang="de-DE" smtClean="0"/>
              <a:t>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078928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742950" lvl="1" indent="-28575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de-DE" sz="1200" dirty="0">
                <a:effectLst/>
                <a:latin typeface="Lucida Sans" panose="020B0602030504020204" pitchFamily="34" charset="0"/>
                <a:ea typeface="Times New Roman" panose="02020603050405020304" pitchFamily="18" charset="0"/>
              </a:rPr>
              <a:t>Einvernehmliches Sexting unter Jugendlichen kann Teil jugendlicher Sexualentwicklung sein.</a:t>
            </a:r>
            <a:endParaRPr lang="de-DE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de-DE" sz="1200" dirty="0">
                <a:effectLst/>
                <a:latin typeface="Lucida Sans" panose="020B0602030504020204" pitchFamily="34" charset="0"/>
                <a:ea typeface="Times New Roman" panose="02020603050405020304" pitchFamily="18" charset="0"/>
              </a:rPr>
              <a:t>Sexualisierte Gewalt beginnt dort, wo Druck, Zwang, Weitergabe ohne Einwilligung oder Bloßstellung ins Spiel kommen.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A0CB3A-28F5-4C20-931C-A1A518905754}" type="slidenum">
              <a:rPr lang="de-DE" smtClean="0"/>
              <a:t>25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614686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14035C-226C-7738-8405-4C88760358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CF2EEA27-8979-D9EC-48E5-A482AC25FD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D723CABD-7036-C6D4-C9DC-3BE0384657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742950" lvl="1" indent="-28575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de-DE" sz="1200" dirty="0">
                <a:effectLst/>
                <a:latin typeface="Lucida Sans" panose="020B0602030504020204" pitchFamily="34" charset="0"/>
                <a:ea typeface="Times New Roman" panose="02020603050405020304" pitchFamily="18" charset="0"/>
              </a:rPr>
              <a:t>Digitale und analoge Ebenen sind oft eng miteinander verbunden.</a:t>
            </a:r>
            <a:endParaRPr lang="de-DE" sz="1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742950" lvl="1" indent="-28575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de-DE" sz="1200" dirty="0">
                <a:effectLst/>
                <a:latin typeface="Lucida Sans" panose="020B0602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Was online passiert, wirkt in schulischen Unterricht, Freundeskreis und Alltag hinein.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9B31AD6-B0C1-F34F-A01A-7C20E176BA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A0CB3A-28F5-4C20-931C-A1A518905754}" type="slidenum">
              <a:rPr lang="de-DE" smtClean="0"/>
              <a:t>26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091508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9C8216-90FF-DE29-448B-FB855E2E11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5D793199-EE3F-33E4-C52D-9A74992177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393AEF6D-FDCC-0547-D36E-15D6E2F9A7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z="1200" dirty="0">
                <a:effectLst/>
                <a:latin typeface="Lucida Sans" panose="020B0602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Der Kontrollverlust und die Ungewissheit, wer das Bild gesehen hat, sind zentrale Belastungsfaktoren.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06718C2-0F42-3918-F3C8-92C591C712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A0CB3A-28F5-4C20-931C-A1A518905754}" type="slidenum">
              <a:rPr lang="de-DE" smtClean="0"/>
              <a:t>27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874175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07A025-1E58-70BA-5C3A-D728D94ADA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60D61717-30D5-59BA-7281-1243316DF8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156FD976-DBD9-5B5F-71A7-901510F9A3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z="1200" dirty="0">
                <a:effectLst/>
                <a:latin typeface="Lucida Sans" panose="020B0602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Die Verantwortung liegt immer bei der Person, die Grenzen verletzt oder Inhalte weiterleitet, nicht bei der betroffenen Person.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655F76F-1649-DA9C-8F11-FE4468849C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A0CB3A-28F5-4C20-931C-A1A518905754}" type="slidenum">
              <a:rPr lang="de-DE" smtClean="0"/>
              <a:t>28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116680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467FFC-9EDE-21C1-E9D2-8665942607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3ADB4D52-9B64-6443-4E08-E412F4827A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89CC4CA0-9A13-444D-A855-0A4CAB022C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z="1200" dirty="0">
                <a:effectLst/>
                <a:latin typeface="Lucida Sans" panose="020B0602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Typisch sind Dynamiken wie Anerkennung, Ausschlussangst, Mutproben oder das Bedürfnis, dazuzugehören.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FA448D8-D422-8BAC-0349-D4D813AEAC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A0CB3A-28F5-4C20-931C-A1A518905754}" type="slidenum">
              <a:rPr lang="de-DE" smtClean="0"/>
              <a:t>29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125790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46F168-D47E-B949-483F-4EE1405651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9486F9FE-155C-F41E-AC0C-9CC021CC21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46918892-5568-AAE0-8DB3-DA032D61CC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z="1200" dirty="0">
                <a:effectLst/>
                <a:latin typeface="Lucida Sans" panose="020B0602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 schulischen Kontext geht es zuerst um </a:t>
            </a:r>
            <a:r>
              <a:rPr lang="de-DE" sz="1200" dirty="0">
                <a:effectLst/>
                <a:latin typeface="Lucida Sans" panose="020B0602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Schutz, Stabilisierung und Orientierung</a:t>
            </a:r>
            <a:r>
              <a:rPr lang="de-DE" sz="1200" dirty="0">
                <a:effectLst/>
                <a:latin typeface="Lucida Sans" panose="020B0602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nicht um Detailklärung oder Beweisführung.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46442C-D37F-5B69-438C-0D927D6FA8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A0CB3A-28F5-4C20-931C-A1A518905754}" type="slidenum">
              <a:rPr lang="de-DE" smtClean="0"/>
              <a:t>30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572388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5DEE8E-4481-80B2-430C-6AB9AE6B9B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AE857354-7E27-227A-9D52-00A22A8695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9CCE37E5-D044-A9F2-3EFA-1B3B3093B8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z="1200" dirty="0">
                <a:effectLst/>
                <a:latin typeface="Lucida Sans" panose="020B0602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Entscheidend ist nicht technisches Detailwissen, sondern </a:t>
            </a:r>
            <a:r>
              <a:rPr lang="de-DE" sz="1200" dirty="0">
                <a:effectLst/>
                <a:latin typeface="Lucida Sans" panose="020B0602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Haltung, Gesprächsführung und Rollenklarheit</a:t>
            </a:r>
            <a:r>
              <a:rPr lang="de-DE" sz="1200" dirty="0">
                <a:effectLst/>
                <a:latin typeface="Lucida Sans" panose="020B0602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de-DE" sz="1200" dirty="0">
                <a:solidFill>
                  <a:srgbClr val="0E0E0E"/>
                </a:solidFill>
                <a:effectLst/>
                <a:latin typeface="Lucida Sans" panose="020B0602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Mediatisierte sexualisierte Gewalt ist weniger eine Frage von Technik – sondern von Macht, Grenzen und Umgang.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F437864-AB2C-7930-7999-FB1E4E7692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A0CB3A-28F5-4C20-931C-A1A518905754}" type="slidenum">
              <a:rPr lang="de-DE" smtClean="0"/>
              <a:t>31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402425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BDE5A6-C59A-6F06-D215-CE6D2497A7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A9205832-08A4-BCB4-6ECD-6837E8C947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630EE4F8-5309-0DDB-789B-2866B28E2F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z="1200" dirty="0">
                <a:effectLst/>
                <a:latin typeface="Lucida Sans" panose="020B0602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Für die betroffene Person ist die Wirkung real: Scham, Bloßstellung und sozialer Druck entstehen unabhängig davon, ob das Bild echt ist. Auch </a:t>
            </a:r>
            <a:r>
              <a:rPr lang="de-DE" sz="1200" dirty="0">
                <a:effectLst/>
                <a:latin typeface="Lucida Sans" panose="020B0602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Deepfakes können schwere Grenzverletzungen darstellen</a:t>
            </a:r>
            <a:r>
              <a:rPr lang="de-DE" sz="1200" dirty="0">
                <a:effectLst/>
                <a:latin typeface="Lucida Sans" panose="020B0602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und erfordern Schutz, Unterstützung und klare Reaktionen durch die Schule.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4DEF17F-2CF5-1280-23BE-71A3BEC5D6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A0CB3A-28F5-4C20-931C-A1A518905754}" type="slidenum">
              <a:rPr lang="de-DE" smtClean="0"/>
              <a:t>32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2839575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A0CB3A-28F5-4C20-931C-A1A518905754}" type="slidenum">
              <a:rPr lang="de-DE" smtClean="0"/>
              <a:t>39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072434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4A2C43-B9EF-F7F8-274C-57FDB9A1E7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2DD2FB98-C594-F79E-681F-065410AB21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22478EE5-87F4-FBB9-375C-DC55970A03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z="1200" dirty="0">
                <a:effectLst/>
                <a:latin typeface="Lucida Sans" panose="020B0602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Für die betroffene Person ist die Wirkung real: Scham, Bloßstellung und sozialer Druck entstehen unabhängig davon, ob das Bild echt ist. Auch </a:t>
            </a:r>
            <a:r>
              <a:rPr lang="de-DE" sz="1200" dirty="0">
                <a:effectLst/>
                <a:latin typeface="Lucida Sans" panose="020B0602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Deepfakes können schwere Grenzverletzungen darstellen</a:t>
            </a:r>
            <a:r>
              <a:rPr lang="de-DE" sz="1200" dirty="0">
                <a:effectLst/>
                <a:latin typeface="Lucida Sans" panose="020B0602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und erfordern Schutz, Unterstützung und klare Reaktionen durch die Schule.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9B40CF1-A986-E8AA-EC34-09195B741F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A0CB3A-28F5-4C20-931C-A1A518905754}" type="slidenum">
              <a:rPr lang="de-DE" smtClean="0"/>
              <a:t>43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1693997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07DB71-8ED2-5CBD-712F-0CDD64370A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9D8C6304-5CA9-B490-E0D6-2EA09B4707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25FD7B8B-A898-7D3E-AF40-58FCA78920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173D93E-D3FB-C067-23EA-D9A46345D3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A0CB3A-28F5-4C20-931C-A1A518905754}" type="slidenum">
              <a:rPr lang="de-DE" smtClean="0"/>
              <a:t>45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058894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C7297C-9C28-D802-E6BA-277B323F13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59E6D3C7-ACBF-4BEA-F836-CCD5FC7095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52EC13C6-B982-6ABC-DAA0-15CEA55D4F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5C8E74D-8F65-F5BD-FFF7-17527E0A3E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A0CB3A-28F5-4C20-931C-A1A518905754}" type="slidenum">
              <a:rPr lang="de-DE" smtClean="0"/>
              <a:t>55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2525172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BAC914-690F-8D73-E335-78AEA74F94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35E9DF9B-C07C-1CA2-5AFB-C53C019C6C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5342C64A-700C-D254-2D94-925151A166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z="1200" dirty="0">
                <a:effectLst/>
                <a:latin typeface="Lucida Sans" panose="020B0602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Für die betroffene Person ist die Wirkung real: Scham, Bloßstellung und sozialer Druck entstehen unabhängig davon, ob das Bild echt ist. Auch </a:t>
            </a:r>
            <a:r>
              <a:rPr lang="de-DE" sz="1200" dirty="0">
                <a:effectLst/>
                <a:latin typeface="Lucida Sans" panose="020B0602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Deepfakes können schwere Grenzverletzungen darstellen</a:t>
            </a:r>
            <a:r>
              <a:rPr lang="de-DE" sz="1200" dirty="0">
                <a:effectLst/>
                <a:latin typeface="Lucida Sans" panose="020B0602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und erfordern Schutz, Unterstützung und klare Reaktionen durch die Schule.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A542F4F-5A90-1617-6C44-279BD2D191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A0CB3A-28F5-4C20-931C-A1A518905754}" type="slidenum">
              <a:rPr lang="de-DE" smtClean="0"/>
              <a:t>57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3178355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de-DE" sz="1200" b="1" dirty="0">
                <a:effectLst/>
                <a:latin typeface="Lucida Sans" panose="020B0602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Zentrale Klarstellungen (unbedingt benennen):</a:t>
            </a:r>
            <a:endParaRPr lang="de-DE" sz="1200" dirty="0">
              <a:effectLst/>
              <a:latin typeface="Lucida Sans" panose="020B06020305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de-DE" sz="1200" dirty="0">
                <a:effectLst/>
                <a:latin typeface="Lucida Sans" panose="020B0602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Wir sprechen nicht von </a:t>
            </a:r>
            <a:r>
              <a:rPr lang="de-DE" sz="1200" i="1" dirty="0">
                <a:effectLst/>
                <a:latin typeface="Lucida Sans" panose="020B0602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dem</a:t>
            </a:r>
            <a:r>
              <a:rPr lang="de-DE" sz="1200" dirty="0">
                <a:effectLst/>
                <a:latin typeface="Lucida Sans" panose="020B0602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Schutzkonzept, sondern von einem Schutzkonzeptprozess.</a:t>
            </a:r>
            <a:endParaRPr lang="de-DE" sz="1200" dirty="0">
              <a:effectLst/>
              <a:latin typeface="Lucida Sans" panose="020B06020305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de-DE" sz="1200" dirty="0">
                <a:effectLst/>
                <a:latin typeface="Lucida Sans" panose="020B0602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Ein Schutzkonzept ist kein einzelnes Papier und kein abgeschlossenes Produkt.</a:t>
            </a:r>
            <a:endParaRPr lang="de-DE" sz="1200" dirty="0">
              <a:effectLst/>
              <a:latin typeface="Lucida Sans" panose="020B06020305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de-DE" sz="1200" dirty="0">
                <a:effectLst/>
                <a:latin typeface="Lucida Sans" panose="020B0602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 ist kein Zusatzprojekt „oben drauf“, sondern Teil des schulischen Regel- und Arbeitsalltags.</a:t>
            </a:r>
            <a:endParaRPr lang="de-DE" sz="1200" dirty="0">
              <a:effectLst/>
              <a:latin typeface="Lucida Sans" panose="020B06020305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de-DE" sz="1200" dirty="0">
                <a:effectLst/>
                <a:latin typeface="Lucida Sans" panose="020B0602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Schutzkonzepte sind dynamisch, werden regelmäßig überprüft und weiterentwickelt.</a:t>
            </a:r>
            <a:endParaRPr lang="de-DE" sz="1200" dirty="0">
              <a:effectLst/>
              <a:latin typeface="Lucida Sans" panose="020B06020305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de-DE" sz="1200" dirty="0">
                <a:effectLst/>
                <a:latin typeface="Lucida Sans" panose="020B0602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Sie dienen der Entlastung von Lehrkräften, nicht der Kontrolle oder Schuldzuweisung.</a:t>
            </a:r>
            <a:endParaRPr lang="de-DE" sz="1200" dirty="0">
              <a:effectLst/>
              <a:latin typeface="Lucida Sans" panose="020B06020305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de-DE" sz="1200" dirty="0">
                <a:solidFill>
                  <a:srgbClr val="0E0E0E"/>
                </a:solidFill>
                <a:effectLst/>
                <a:latin typeface="Lucida Sans" panose="020B0602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Kinderschutz entsteht nicht durch Papier, sondern durch eine gemeinsame Haltung. Schutzkonzepte basieren auf einer werteorientierten Verständigung darüber, wie wir in Schule miteinander umgehen, Verantwortung übernehmen und Grenzen achten.</a:t>
            </a:r>
            <a:endParaRPr lang="de-DE" sz="1200" dirty="0">
              <a:effectLst/>
              <a:latin typeface="Lucida Sans" panose="020B06020305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de-DE" sz="1200" dirty="0">
                <a:effectLst/>
                <a:latin typeface="Lucida Sans" panose="020B0602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Greifen Sie an dieser Stelle ggf. typische Assoziationen aus dem Einstieg auf (z. B. „viel Papier“, „zusätzliche Aufgaben“) und rahmen Sie diese neu: Schutzkonzepte sollen Orientierung geben, nicht überfordern.</a:t>
            </a:r>
            <a:endParaRPr lang="de-DE" sz="1200" dirty="0">
              <a:effectLst/>
              <a:latin typeface="Lucida Sans" panose="020B06020305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A0CB3A-28F5-4C20-931C-A1A518905754}" type="slidenum">
              <a:rPr lang="de-DE" smtClean="0"/>
              <a:t>58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5663025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CE7CB8-2548-195C-0698-491388839A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349779FC-B4B4-E008-D380-208D07CE43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65F5B873-50BE-CFC5-1A9A-D73F808994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z="1200" dirty="0">
                <a:effectLst/>
                <a:latin typeface="Lucida Sans" panose="020B0602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Für die betroffene Person ist die Wirkung real: Scham, Bloßstellung und sozialer Druck entstehen unabhängig davon, ob das Bild echt ist. Auch </a:t>
            </a:r>
            <a:r>
              <a:rPr lang="de-DE" sz="1200" dirty="0">
                <a:effectLst/>
                <a:latin typeface="Lucida Sans" panose="020B0602030504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Deepfakes können schwere Grenzverletzungen darstellen</a:t>
            </a:r>
            <a:r>
              <a:rPr lang="de-DE" sz="1200" dirty="0">
                <a:effectLst/>
                <a:latin typeface="Lucida Sans" panose="020B0602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und erfordern Schutz, Unterstützung und klare Reaktionen durch die Schule.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00504C1-8C47-7EBD-6A49-C7797B8477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A0CB3A-28F5-4C20-931C-A1A518905754}" type="slidenum">
              <a:rPr lang="de-DE" smtClean="0"/>
              <a:t>67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331257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/Users/robertschulze/Desktop/UBSKM_Forschungsmaterial_KeyVisual_PP_260811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B230C041-0C80-58B2-CDEC-CA77A223BD2C}"/>
              </a:ext>
            </a:extLst>
          </p:cNvPr>
          <p:cNvPicPr>
            <a:picLocks noChangeAspect="1"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6349"/>
            <a:ext cx="12192000" cy="689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6249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tre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 descr="Ein Bild, das Screenshot, Rechteck, Text, gelb enthält.&#10;&#10;Automatisch generierte Beschreibung">
            <a:extLst>
              <a:ext uri="{FF2B5EF4-FFF2-40B4-BE49-F238E27FC236}">
                <a16:creationId xmlns:a16="http://schemas.microsoft.com/office/drawing/2014/main" id="{32AD2C0C-6703-6F2B-7905-D94B03941F9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3"/>
            <a:ext cx="12192000" cy="685816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703961" y="1696768"/>
            <a:ext cx="8424154" cy="2852737"/>
          </a:xfrm>
        </p:spPr>
        <p:txBody>
          <a:bodyPr anchor="b"/>
          <a:lstStyle>
            <a:lvl1pPr>
              <a:defRPr sz="600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de-DE"/>
              <a:t>Kapiteltrenner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lIns="72000" bIns="72000"/>
          <a:lstStyle>
            <a:lvl1pPr>
              <a:defRPr>
                <a:latin typeface="+mn-lt"/>
              </a:defRPr>
            </a:lvl1pPr>
          </a:lstStyle>
          <a:p>
            <a:fld id="{20775D98-0EF1-49B7-B018-DE8ED231CC89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717195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piteltre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D4D9169D-05A0-2330-1484-D4F490A0F8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701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703961" y="1696768"/>
            <a:ext cx="8424154" cy="2852737"/>
          </a:xfrm>
        </p:spPr>
        <p:txBody>
          <a:bodyPr anchor="b"/>
          <a:lstStyle>
            <a:lvl1pPr>
              <a:defRPr sz="600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de-DE"/>
              <a:t>Kapiteltrenner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lIns="72000" bIns="72000"/>
          <a:lstStyle>
            <a:lvl1pPr>
              <a:defRPr>
                <a:latin typeface="+mn-lt"/>
              </a:defRPr>
            </a:lvl1pPr>
          </a:lstStyle>
          <a:p>
            <a:fld id="{20775D98-0EF1-49B7-B018-DE8ED231CC89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65094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hal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 descr="Ein Bild, das Blau, Screenshot, Wasser enthält.&#10;&#10;Automatisch generierte Beschreibung">
            <a:extLst>
              <a:ext uri="{FF2B5EF4-FFF2-40B4-BE49-F238E27FC236}">
                <a16:creationId xmlns:a16="http://schemas.microsoft.com/office/drawing/2014/main" id="{B1699F92-9DCA-2FFB-36BD-45174FBA9E8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" y="0"/>
            <a:ext cx="12191702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>
            <a:lvl1pPr>
              <a:defRPr b="0" i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latin typeface="+mn-lt"/>
                <a:cs typeface="Calibri" panose="020F0502020204030204" pitchFamily="34" charset="0"/>
              </a:defRPr>
            </a:lvl1pPr>
            <a:lvl2pPr>
              <a:defRPr>
                <a:solidFill>
                  <a:schemeClr val="tx2"/>
                </a:solidFill>
                <a:latin typeface="+mn-lt"/>
                <a:cs typeface="Calibri" panose="020F0502020204030204" pitchFamily="34" charset="0"/>
              </a:defRPr>
            </a:lvl2pPr>
            <a:lvl3pPr>
              <a:defRPr>
                <a:latin typeface="+mn-lt"/>
                <a:cs typeface="Calibri" panose="020F0502020204030204" pitchFamily="34" charset="0"/>
              </a:defRPr>
            </a:lvl3pPr>
            <a:lvl4pPr>
              <a:defRPr>
                <a:solidFill>
                  <a:schemeClr val="tx2"/>
                </a:solidFill>
                <a:latin typeface="+mn-lt"/>
                <a:cs typeface="Calibri" panose="020F0502020204030204" pitchFamily="34" charset="0"/>
              </a:defRPr>
            </a:lvl4pPr>
            <a:lvl5pPr>
              <a:defRPr>
                <a:solidFill>
                  <a:schemeClr val="tx2"/>
                </a:solidFill>
                <a:latin typeface="+mn-lt"/>
                <a:cs typeface="Calibri" panose="020F0502020204030204" pitchFamily="34" charset="0"/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85918" y="6356350"/>
            <a:ext cx="710757" cy="365125"/>
          </a:xfrm>
        </p:spPr>
        <p:txBody>
          <a:bodyPr lIns="72000" bIns="72000"/>
          <a:lstStyle>
            <a:lvl1pPr>
              <a:defRPr>
                <a:latin typeface="+mn-lt"/>
              </a:defRPr>
            </a:lvl1pPr>
          </a:lstStyle>
          <a:p>
            <a:fld id="{20775D98-0EF1-49B7-B018-DE8ED231CC89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968913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hal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 descr="Ein Bild, das Kunst enthält.&#10;&#10;Automatisch generierte Beschreibung mit mittlerer Zuverlässigkeit">
            <a:extLst>
              <a:ext uri="{FF2B5EF4-FFF2-40B4-BE49-F238E27FC236}">
                <a16:creationId xmlns:a16="http://schemas.microsoft.com/office/drawing/2014/main" id="{CACB8346-4488-A944-9EB5-F3EC69C93D9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" y="0"/>
            <a:ext cx="12191851" cy="68580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 anchorCtr="0"/>
          <a:lstStyle>
            <a:lvl1pPr>
              <a:defRPr b="0" i="0">
                <a:solidFill>
                  <a:schemeClr val="accent1"/>
                </a:solidFill>
                <a:latin typeface="+mn-lt"/>
                <a:cs typeface="Calibri" panose="020F0502020204030204" pitchFamily="34" charset="0"/>
              </a:defRPr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latin typeface="+mn-lt"/>
                <a:cs typeface="Calibri" panose="020F0502020204030204" pitchFamily="34" charset="0"/>
              </a:defRPr>
            </a:lvl1pPr>
            <a:lvl2pPr>
              <a:defRPr>
                <a:solidFill>
                  <a:schemeClr val="tx2"/>
                </a:solidFill>
                <a:latin typeface="+mn-lt"/>
                <a:cs typeface="Calibri" panose="020F0502020204030204" pitchFamily="34" charset="0"/>
              </a:defRPr>
            </a:lvl2pPr>
            <a:lvl3pPr>
              <a:defRPr>
                <a:solidFill>
                  <a:schemeClr val="tx2"/>
                </a:solidFill>
                <a:latin typeface="+mn-lt"/>
                <a:cs typeface="Calibri" panose="020F0502020204030204" pitchFamily="34" charset="0"/>
              </a:defRPr>
            </a:lvl3pPr>
            <a:lvl4pPr>
              <a:defRPr>
                <a:solidFill>
                  <a:schemeClr val="tx2"/>
                </a:solidFill>
                <a:latin typeface="+mn-lt"/>
                <a:cs typeface="Calibri" panose="020F0502020204030204" pitchFamily="34" charset="0"/>
              </a:defRPr>
            </a:lvl4pPr>
            <a:lvl5pPr>
              <a:defRPr>
                <a:solidFill>
                  <a:schemeClr val="tx2"/>
                </a:solidFill>
                <a:latin typeface="+mn-lt"/>
                <a:cs typeface="Calibri" panose="020F0502020204030204" pitchFamily="34" charset="0"/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lIns="72000"/>
          <a:lstStyle>
            <a:lvl1pPr>
              <a:defRPr>
                <a:latin typeface="+mn-lt"/>
              </a:defRPr>
            </a:lvl1pPr>
          </a:lstStyle>
          <a:p>
            <a:fld id="{20775D98-0EF1-49B7-B018-DE8ED231CC89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910883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ruppenüb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 descr="Ein Bild, das Grafiken, Grafikdesign, Darstellung, Clipart enthält.&#10;&#10;Automatisch generierte Beschreibung">
            <a:extLst>
              <a:ext uri="{FF2B5EF4-FFF2-40B4-BE49-F238E27FC236}">
                <a16:creationId xmlns:a16="http://schemas.microsoft.com/office/drawing/2014/main" id="{6D62A64E-DDA2-85A2-D678-97625E5846B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>
          <a:xfrm>
            <a:off x="6096000" y="0"/>
            <a:ext cx="6095851" cy="68580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6" y="2924174"/>
            <a:ext cx="5196515" cy="1009651"/>
          </a:xfrm>
        </p:spPr>
        <p:txBody>
          <a:bodyPr anchor="ctr"/>
          <a:lstStyle>
            <a:lvl1pPr>
              <a:defRPr b="0" i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de-DE"/>
              <a:t>Gruppenübung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4275909"/>
            <a:ext cx="5196516" cy="1901054"/>
          </a:xfrm>
        </p:spPr>
        <p:txBody>
          <a:bodyPr/>
          <a:lstStyle>
            <a:lvl1pPr>
              <a:defRPr>
                <a:solidFill>
                  <a:schemeClr val="tx2"/>
                </a:solidFill>
                <a:latin typeface="+mn-lt"/>
              </a:defRPr>
            </a:lvl1pPr>
            <a:lvl2pPr>
              <a:defRPr>
                <a:solidFill>
                  <a:schemeClr val="tx2"/>
                </a:solidFill>
                <a:latin typeface="+mn-lt"/>
              </a:defRPr>
            </a:lvl2pPr>
            <a:lvl3pPr>
              <a:defRPr>
                <a:solidFill>
                  <a:schemeClr val="tx2"/>
                </a:solidFill>
                <a:latin typeface="+mn-lt"/>
              </a:defRPr>
            </a:lvl3pPr>
            <a:lvl4pPr>
              <a:defRPr>
                <a:solidFill>
                  <a:schemeClr val="tx2"/>
                </a:solidFill>
                <a:latin typeface="+mn-lt"/>
              </a:defRPr>
            </a:lvl4pPr>
            <a:lvl5pPr>
              <a:defRPr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lIns="72000"/>
          <a:lstStyle>
            <a:lvl1pPr>
              <a:defRPr>
                <a:latin typeface="+mn-lt"/>
              </a:defRPr>
            </a:lvl1pPr>
          </a:lstStyle>
          <a:p>
            <a:fld id="{20775D98-0EF1-49B7-B018-DE8ED231CC89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46284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rbeitsblät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 descr="Ein Bild, das Text, Karte, Grafiken, Grafikdesign enthält.&#10;&#10;Automatisch generierte Beschreibung">
            <a:extLst>
              <a:ext uri="{FF2B5EF4-FFF2-40B4-BE49-F238E27FC236}">
                <a16:creationId xmlns:a16="http://schemas.microsoft.com/office/drawing/2014/main" id="{124D5D22-D6DC-6074-595A-A4B3503A2AD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>
          <a:xfrm>
            <a:off x="6096000" y="0"/>
            <a:ext cx="6095999" cy="68580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6" y="2924174"/>
            <a:ext cx="5179262" cy="1009651"/>
          </a:xfrm>
        </p:spPr>
        <p:txBody>
          <a:bodyPr anchor="ctr"/>
          <a:lstStyle>
            <a:lvl1pPr>
              <a:defRPr b="0" i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de-DE"/>
              <a:t>Übung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lIns="72000"/>
          <a:lstStyle>
            <a:lvl1pPr>
              <a:defRPr>
                <a:latin typeface="+mn-lt"/>
              </a:defRPr>
            </a:lvl1pPr>
          </a:lstStyle>
          <a:p>
            <a:fld id="{20775D98-0EF1-49B7-B018-DE8ED231CC89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353052B3-69C7-090E-F485-B8024C86AA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6" y="4275909"/>
            <a:ext cx="5196516" cy="1901054"/>
          </a:xfrm>
        </p:spPr>
        <p:txBody>
          <a:bodyPr/>
          <a:lstStyle>
            <a:lvl1pPr>
              <a:defRPr>
                <a:solidFill>
                  <a:schemeClr val="tx2"/>
                </a:solidFill>
                <a:latin typeface="+mn-lt"/>
              </a:defRPr>
            </a:lvl1pPr>
            <a:lvl2pPr>
              <a:defRPr>
                <a:solidFill>
                  <a:schemeClr val="tx2"/>
                </a:solidFill>
                <a:latin typeface="+mn-lt"/>
              </a:defRPr>
            </a:lvl2pPr>
            <a:lvl3pPr>
              <a:defRPr>
                <a:solidFill>
                  <a:schemeClr val="tx2"/>
                </a:solidFill>
                <a:latin typeface="+mn-lt"/>
              </a:defRPr>
            </a:lvl3pPr>
            <a:lvl4pPr>
              <a:defRPr>
                <a:solidFill>
                  <a:schemeClr val="tx2"/>
                </a:solidFill>
                <a:latin typeface="+mn-lt"/>
              </a:defRPr>
            </a:lvl4pPr>
            <a:lvl5pPr>
              <a:defRPr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1293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521E9F1E-DBA6-D70E-2119-B1A86BF56E0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701" cy="6858000"/>
          </a:xfrm>
          <a:prstGeom prst="rect">
            <a:avLst/>
          </a:prstGeom>
        </p:spPr>
      </p:pic>
      <p:sp>
        <p:nvSpPr>
          <p:cNvPr id="3" name="Titel 1">
            <a:extLst>
              <a:ext uri="{FF2B5EF4-FFF2-40B4-BE49-F238E27FC236}">
                <a16:creationId xmlns:a16="http://schemas.microsoft.com/office/drawing/2014/main" id="{53D59773-6DDF-1E17-40C8-43A8E3CC2F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7670" y="2385391"/>
            <a:ext cx="9743090" cy="2578120"/>
          </a:xfrm>
        </p:spPr>
        <p:txBody>
          <a:bodyPr>
            <a:normAutofit/>
          </a:bodyPr>
          <a:lstStyle/>
          <a:p>
            <a:pPr algn="ctr"/>
            <a:r>
              <a:rPr lang="de-DE" sz="6000" u="none" strike="noStrike" kern="0" spc="0" dirty="0">
                <a:ln>
                  <a:noFill/>
                </a:ln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Jugendliche als </a:t>
            </a:r>
            <a:br>
              <a:rPr lang="de-DE" sz="6000" u="none" strike="noStrike" kern="0" spc="0" dirty="0">
                <a:ln>
                  <a:noFill/>
                </a:ln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de-DE" sz="6000" u="none" strike="noStrike" kern="0" spc="0" dirty="0" err="1">
                <a:ln>
                  <a:noFill/>
                </a:ln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Bystanderinnen</a:t>
            </a:r>
            <a:r>
              <a:rPr lang="de-DE" sz="6000" u="none" strike="noStrike" kern="0" spc="0" dirty="0">
                <a:ln>
                  <a:noFill/>
                </a:ln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 und </a:t>
            </a:r>
            <a:br>
              <a:rPr lang="de-DE" sz="6000" u="none" strike="noStrike" kern="0" spc="0" dirty="0">
                <a:ln>
                  <a:noFill/>
                </a:ln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de-DE" sz="6000" u="none" strike="noStrike" kern="0" spc="0" dirty="0" err="1">
                <a:ln>
                  <a:noFill/>
                </a:ln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Bystander</a:t>
            </a:r>
            <a:r>
              <a:rPr lang="de-DE" sz="6000" kern="0" dirty="0"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6000" u="none" strike="noStrike" kern="0" spc="0" dirty="0">
                <a:ln>
                  <a:noFill/>
                </a:ln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ea typeface="Times New Roman" panose="02020603050405020304" pitchFamily="18" charset="0"/>
                <a:cs typeface="Times New Roman" panose="02020603050405020304" pitchFamily="18" charset="0"/>
              </a:rPr>
              <a:t>stärken</a:t>
            </a:r>
            <a:endParaRPr lang="de-DE" sz="6000" dirty="0"/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81C9555D-8C4A-0BAA-89EC-23EA1127091E}"/>
              </a:ext>
            </a:extLst>
          </p:cNvPr>
          <p:cNvSpPr/>
          <p:nvPr userDrawn="1"/>
        </p:nvSpPr>
        <p:spPr>
          <a:xfrm>
            <a:off x="4701209" y="874644"/>
            <a:ext cx="2286000" cy="10535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Textplatzhalter 7">
            <a:extLst>
              <a:ext uri="{FF2B5EF4-FFF2-40B4-BE49-F238E27FC236}">
                <a16:creationId xmlns:a16="http://schemas.microsoft.com/office/drawing/2014/main" id="{F5482A9F-DAF2-747D-EB93-519C514893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62290" y="1401418"/>
            <a:ext cx="2763838" cy="358775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 sz="278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/>
              <a:t>Grundmodul I</a:t>
            </a:r>
          </a:p>
        </p:txBody>
      </p:sp>
    </p:spTree>
    <p:extLst>
      <p:ext uri="{BB962C8B-B14F-4D97-AF65-F5344CB8AC3E}">
        <p14:creationId xmlns:p14="http://schemas.microsoft.com/office/powerpoint/2010/main" val="22535054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5326" y="681037"/>
            <a:ext cx="10801348" cy="100965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5326" y="1825625"/>
            <a:ext cx="1080135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85918" y="6356350"/>
            <a:ext cx="710757" cy="365125"/>
          </a:xfrm>
          <a:prstGeom prst="rect">
            <a:avLst/>
          </a:prstGeom>
        </p:spPr>
        <p:txBody>
          <a:bodyPr vert="horz" lIns="72000" tIns="72000" rIns="72000" bIns="72000" rtlCol="0" anchor="ctr"/>
          <a:lstStyle>
            <a:lvl1pPr algn="r">
              <a:defRPr sz="1000">
                <a:solidFill>
                  <a:schemeClr val="tx2"/>
                </a:solidFill>
                <a:latin typeface="+mn-lt"/>
              </a:defRPr>
            </a:lvl1pPr>
          </a:lstStyle>
          <a:p>
            <a:fld id="{20775D98-0EF1-49B7-B018-DE8ED231CC89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94561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7" r:id="rId2"/>
    <p:sldLayoutId id="2147483759" r:id="rId3"/>
    <p:sldLayoutId id="2147483746" r:id="rId4"/>
    <p:sldLayoutId id="2147483754" r:id="rId5"/>
    <p:sldLayoutId id="2147483757" r:id="rId6"/>
    <p:sldLayoutId id="2147483758" r:id="rId7"/>
    <p:sldLayoutId id="2147483760" r:id="rId8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BundesSans Office" panose="020B0002030500000203" pitchFamily="34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BundesSans Office" panose="020B0002030500000203" pitchFamily="34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BundesSans Office" panose="020B0002030500000203" pitchFamily="34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BundesSans Office" panose="020B0002030500000203" pitchFamily="34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BundesSans Office" panose="020B0002030500000203" pitchFamily="34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BundesSans Office" panose="020B0002030500000203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orient="horz" pos="3884" userDrawn="1">
          <p15:clr>
            <a:srgbClr val="F26B43"/>
          </p15:clr>
        </p15:guide>
        <p15:guide id="4" pos="438" userDrawn="1">
          <p15:clr>
            <a:srgbClr val="F26B43"/>
          </p15:clr>
        </p15:guide>
        <p15:guide id="5" pos="724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file:////Users/robertschulze/Desktop/UBSKM_Forschungsmaterial_KeyVisual_PP_260811_02.png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172DD7-CDFB-D51C-6348-68F9E27897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535197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62444E-9CC2-00BB-DA82-27F68C0775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5CEFC8F-FB93-BDAB-94B0-564C22D398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Wahlmodul I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BB8DCB1-F8BE-6732-958D-CCAA98D29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7670" y="2546130"/>
            <a:ext cx="9743090" cy="3069022"/>
          </a:xfrm>
        </p:spPr>
        <p:txBody>
          <a:bodyPr>
            <a:normAutofit/>
          </a:bodyPr>
          <a:lstStyle/>
          <a:p>
            <a:pPr algn="ctr"/>
            <a:r>
              <a:rPr lang="de-DE" sz="6000" u="none" strike="noStrike" kern="0" spc="0" dirty="0">
                <a:ln>
                  <a:noFill/>
                </a:ln>
                <a:solidFill>
                  <a:schemeClr val="tx2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Jugendliche als </a:t>
            </a:r>
            <a:br>
              <a:rPr lang="de-DE" sz="6000" u="none" strike="noStrike" kern="0" spc="0" dirty="0">
                <a:ln>
                  <a:noFill/>
                </a:ln>
                <a:solidFill>
                  <a:schemeClr val="tx2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de-DE" sz="6000" u="none" strike="noStrike" kern="0" spc="0" dirty="0" err="1">
                <a:ln>
                  <a:noFill/>
                </a:ln>
                <a:solidFill>
                  <a:schemeClr val="tx2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Bystanderinnen</a:t>
            </a:r>
            <a:r>
              <a:rPr lang="de-DE" sz="6000" u="none" strike="noStrike" kern="0" spc="0" dirty="0">
                <a:ln>
                  <a:noFill/>
                </a:ln>
                <a:solidFill>
                  <a:schemeClr val="tx2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und </a:t>
            </a:r>
            <a:br>
              <a:rPr lang="de-DE" sz="6000" u="none" strike="noStrike" kern="0" spc="0" dirty="0">
                <a:ln>
                  <a:noFill/>
                </a:ln>
                <a:solidFill>
                  <a:schemeClr val="tx2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de-DE" sz="6000" u="none" strike="noStrike" kern="0" spc="0" dirty="0" err="1">
                <a:ln>
                  <a:noFill/>
                </a:ln>
                <a:solidFill>
                  <a:schemeClr val="tx2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Bystander</a:t>
            </a:r>
            <a:r>
              <a:rPr lang="de-DE" sz="6000" kern="0" dirty="0">
                <a:solidFill>
                  <a:schemeClr val="tx2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de-DE" sz="6000" u="none" strike="noStrike" kern="0" spc="0" dirty="0">
                <a:ln>
                  <a:noFill/>
                </a:ln>
                <a:solidFill>
                  <a:schemeClr val="tx2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stärken</a:t>
            </a:r>
            <a:endParaRPr lang="de-DE" sz="600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12142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961836-5369-6F50-1F6C-F6B0F9AB56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810B327-9674-0685-0A63-25774E9E7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Blitzlicht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16E3142-EA49-216B-0AA7-11E6B74522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6" y="4275909"/>
            <a:ext cx="4927708" cy="1901054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de-DE" sz="2400" dirty="0">
                <a:latin typeface="+mn-lt"/>
              </a:rPr>
              <a:t>Nennen Sie spontan Ihre Assoziation zu Peers/Gleichaltrigen.</a:t>
            </a:r>
            <a:endParaRPr lang="de-DE" sz="2400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236F8A9-BD37-374F-0989-8E8B3E68C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75D98-0EF1-49B7-B018-DE8ED231CC89}" type="slidenum">
              <a:rPr lang="de-DE" smtClean="0"/>
              <a:pPr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878137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5555936B-5AAC-5E97-0A98-7DD562C488CE}"/>
              </a:ext>
            </a:extLst>
          </p:cNvPr>
          <p:cNvSpPr/>
          <p:nvPr/>
        </p:nvSpPr>
        <p:spPr>
          <a:xfrm>
            <a:off x="695326" y="681037"/>
            <a:ext cx="6052315" cy="653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bg1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C705973-936C-0366-F69B-4CEE017D2D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681037"/>
            <a:ext cx="10801348" cy="1009651"/>
          </a:xfrm>
        </p:spPr>
        <p:txBody>
          <a:bodyPr>
            <a:noAutofit/>
          </a:bodyPr>
          <a:lstStyle/>
          <a:p>
            <a:r>
              <a:rPr lang="de-DE" dirty="0"/>
              <a:t>Fakt 1: </a:t>
            </a:r>
            <a:br>
              <a:rPr lang="de-DE" dirty="0"/>
            </a:br>
            <a:r>
              <a:rPr lang="de-DE" dirty="0"/>
              <a:t>Hohe Betroffenheit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58A6A91-9CD9-8073-6A86-5C3C3003A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85918" y="6356350"/>
            <a:ext cx="710757" cy="365125"/>
          </a:xfrm>
        </p:spPr>
        <p:txBody>
          <a:bodyPr/>
          <a:lstStyle/>
          <a:p>
            <a:fld id="{20775D98-0EF1-49B7-B018-DE8ED231CC89}" type="slidenum">
              <a:rPr lang="de-DE" smtClean="0"/>
              <a:pPr/>
              <a:t>4</a:t>
            </a:fld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BF357CC-54A3-F1F7-F4C0-CB0763A3B5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6" y="2365410"/>
            <a:ext cx="9857060" cy="3316218"/>
          </a:xfrm>
        </p:spPr>
        <p:txBody>
          <a:bodyPr>
            <a:noAutofit/>
          </a:bodyPr>
          <a:lstStyle/>
          <a:p>
            <a:pPr marL="342000" indent="-342000">
              <a:lnSpc>
                <a:spcPct val="120000"/>
              </a:lnSpc>
              <a:buSzPct val="80000"/>
              <a:defRPr sz="1800">
                <a:solidFill>
                  <a:srgbClr val="000000"/>
                </a:solidFill>
                <a:latin typeface="Arial"/>
              </a:defRPr>
            </a:pPr>
            <a:r>
              <a:rPr lang="de-DE" sz="2400" dirty="0">
                <a:solidFill>
                  <a:srgbClr val="192B46"/>
                </a:solidFill>
                <a:latin typeface="Calibri" panose="020F0502020204030204" pitchFamily="34" charset="0"/>
              </a:rPr>
              <a:t>Die Jugendphase ist ein besonderes Risikoalter für sexualisierte Gewalt.</a:t>
            </a:r>
          </a:p>
          <a:p>
            <a:pPr marL="342000" indent="-342000">
              <a:lnSpc>
                <a:spcPct val="120000"/>
              </a:lnSpc>
              <a:buSzPct val="80000"/>
              <a:defRPr sz="1800">
                <a:solidFill>
                  <a:srgbClr val="000000"/>
                </a:solidFill>
                <a:latin typeface="Arial"/>
              </a:defRPr>
            </a:pPr>
            <a:r>
              <a:rPr lang="de-DE" sz="2400" dirty="0">
                <a:solidFill>
                  <a:srgbClr val="192B46"/>
                </a:solidFill>
                <a:latin typeface="Calibri" panose="020F0502020204030204" pitchFamily="34" charset="0"/>
              </a:rPr>
              <a:t>Sexualisierte Gewalt wird häufig durch Gleichaltrige ausgeübt.</a:t>
            </a:r>
          </a:p>
          <a:p>
            <a:pPr marL="342000" indent="-342000">
              <a:lnSpc>
                <a:spcPct val="120000"/>
              </a:lnSpc>
              <a:buSzPct val="80000"/>
              <a:defRPr sz="1800">
                <a:solidFill>
                  <a:srgbClr val="000000"/>
                </a:solidFill>
                <a:latin typeface="Arial"/>
              </a:defRPr>
            </a:pPr>
            <a:r>
              <a:rPr lang="de-DE" sz="2400" dirty="0">
                <a:solidFill>
                  <a:srgbClr val="192B46"/>
                </a:solidFill>
                <a:latin typeface="Calibri" panose="020F0502020204030204" pitchFamily="34" charset="0"/>
              </a:rPr>
              <a:t>Formen: sexuelle Kommentare, Gerüchte, ungewollte Berührungen, unerwünschtes Zeigen pornografischer Inhalte, Verbreitung von Nacktaufnahmen.</a:t>
            </a:r>
          </a:p>
          <a:p>
            <a:pPr marL="342000" indent="-342000">
              <a:lnSpc>
                <a:spcPct val="120000"/>
              </a:lnSpc>
              <a:buSzPct val="80000"/>
              <a:defRPr sz="1800">
                <a:solidFill>
                  <a:srgbClr val="000000"/>
                </a:solidFill>
                <a:latin typeface="Arial"/>
              </a:defRPr>
            </a:pPr>
            <a:r>
              <a:rPr lang="de-DE" sz="2400" dirty="0">
                <a:solidFill>
                  <a:srgbClr val="192B46"/>
                </a:solidFill>
                <a:latin typeface="Calibri" panose="020F0502020204030204" pitchFamily="34" charset="0"/>
              </a:rPr>
              <a:t>Viele Situationen finden in Schule, Freizeit, auf Partys oder online statt.</a:t>
            </a:r>
          </a:p>
        </p:txBody>
      </p:sp>
    </p:spTree>
    <p:extLst>
      <p:ext uri="{BB962C8B-B14F-4D97-AF65-F5344CB8AC3E}">
        <p14:creationId xmlns:p14="http://schemas.microsoft.com/office/powerpoint/2010/main" val="10842652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9FF785-0EC2-534F-3DF6-4E16426EDE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FC9062FD-883A-F990-18BF-C9EC24677EDD}"/>
              </a:ext>
            </a:extLst>
          </p:cNvPr>
          <p:cNvSpPr/>
          <p:nvPr/>
        </p:nvSpPr>
        <p:spPr>
          <a:xfrm>
            <a:off x="695326" y="681037"/>
            <a:ext cx="6052315" cy="653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bg1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CC34927-50D1-9700-8E89-59A60BC69B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681037"/>
            <a:ext cx="10801348" cy="1009651"/>
          </a:xfrm>
        </p:spPr>
        <p:txBody>
          <a:bodyPr>
            <a:noAutofit/>
          </a:bodyPr>
          <a:lstStyle/>
          <a:p>
            <a:r>
              <a:rPr lang="de-DE" dirty="0"/>
              <a:t>Fakt 2: </a:t>
            </a:r>
            <a:br>
              <a:rPr lang="de-DE" dirty="0"/>
            </a:br>
            <a:r>
              <a:rPr lang="de-DE" dirty="0"/>
              <a:t>Jugendliche als Mitwissende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54FAC41-795E-02D4-8860-17CCD9DE3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85918" y="6356350"/>
            <a:ext cx="710757" cy="365125"/>
          </a:xfrm>
        </p:spPr>
        <p:txBody>
          <a:bodyPr/>
          <a:lstStyle/>
          <a:p>
            <a:fld id="{20775D98-0EF1-49B7-B018-DE8ED231CC89}" type="slidenum">
              <a:rPr lang="de-DE" smtClean="0"/>
              <a:pPr/>
              <a:t>5</a:t>
            </a:fld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50F58A0-B5BE-3948-81A6-D7F56B094C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6" y="2365410"/>
            <a:ext cx="9857060" cy="3316218"/>
          </a:xfrm>
        </p:spPr>
        <p:txBody>
          <a:bodyPr>
            <a:noAutofit/>
          </a:bodyPr>
          <a:lstStyle/>
          <a:p>
            <a:pPr marL="342000" indent="-342000">
              <a:lnSpc>
                <a:spcPct val="120000"/>
              </a:lnSpc>
              <a:buSzPct val="80000"/>
              <a:defRPr sz="1800">
                <a:solidFill>
                  <a:srgbClr val="000000"/>
                </a:solidFill>
                <a:latin typeface="Arial"/>
              </a:defRPr>
            </a:pPr>
            <a:r>
              <a:rPr lang="de-DE" sz="2400" dirty="0">
                <a:solidFill>
                  <a:srgbClr val="192B46"/>
                </a:solidFill>
                <a:latin typeface="Calibri" panose="020F0502020204030204" pitchFamily="34" charset="0"/>
              </a:rPr>
              <a:t>Viele Jugendliche beobachten sexualisierte Gewalt im eigenen Umfeld.</a:t>
            </a:r>
          </a:p>
          <a:p>
            <a:pPr marL="342000" indent="-342000">
              <a:lnSpc>
                <a:spcPct val="120000"/>
              </a:lnSpc>
              <a:buSzPct val="80000"/>
              <a:defRPr sz="1800">
                <a:solidFill>
                  <a:srgbClr val="000000"/>
                </a:solidFill>
                <a:latin typeface="Arial"/>
              </a:defRPr>
            </a:pPr>
            <a:r>
              <a:rPr lang="de-DE" sz="2400" dirty="0">
                <a:solidFill>
                  <a:srgbClr val="192B46"/>
                </a:solidFill>
                <a:latin typeface="Calibri" panose="020F0502020204030204" pitchFamily="34" charset="0"/>
              </a:rPr>
              <a:t>Bei eigenen Erfahrungen wenden sie sich meist zuerst an Freundinnen </a:t>
            </a:r>
            <a:br>
              <a:rPr lang="de-DE" sz="2400" dirty="0">
                <a:solidFill>
                  <a:srgbClr val="192B46"/>
                </a:solidFill>
                <a:latin typeface="Calibri" panose="020F0502020204030204" pitchFamily="34" charset="0"/>
              </a:rPr>
            </a:br>
            <a:r>
              <a:rPr lang="de-DE" sz="2400" dirty="0">
                <a:solidFill>
                  <a:srgbClr val="192B46"/>
                </a:solidFill>
                <a:latin typeface="Calibri" panose="020F0502020204030204" pitchFamily="34" charset="0"/>
              </a:rPr>
              <a:t>und Freunde.</a:t>
            </a:r>
          </a:p>
          <a:p>
            <a:pPr marL="342000" indent="-342000">
              <a:lnSpc>
                <a:spcPct val="120000"/>
              </a:lnSpc>
              <a:buSzPct val="80000"/>
              <a:defRPr sz="1800">
                <a:solidFill>
                  <a:srgbClr val="000000"/>
                </a:solidFill>
                <a:latin typeface="Arial"/>
              </a:defRPr>
            </a:pPr>
            <a:r>
              <a:rPr lang="de-DE" sz="2400" dirty="0">
                <a:solidFill>
                  <a:srgbClr val="192B46"/>
                </a:solidFill>
                <a:latin typeface="Calibri" panose="020F0502020204030204" pitchFamily="34" charset="0"/>
              </a:rPr>
              <a:t>Lehrkräfte und Schulsozialarbeit werden seltener als erste Ansprechpersonen genannt.</a:t>
            </a:r>
          </a:p>
          <a:p>
            <a:pPr marL="342000" indent="-342000">
              <a:lnSpc>
                <a:spcPct val="120000"/>
              </a:lnSpc>
              <a:buSzPct val="80000"/>
              <a:defRPr sz="1800">
                <a:solidFill>
                  <a:srgbClr val="000000"/>
                </a:solidFill>
                <a:latin typeface="Arial"/>
              </a:defRPr>
            </a:pPr>
            <a:r>
              <a:rPr lang="de-DE" sz="2400" dirty="0">
                <a:solidFill>
                  <a:srgbClr val="192B46"/>
                </a:solidFill>
                <a:latin typeface="Calibri" panose="020F0502020204030204" pitchFamily="34" charset="0"/>
              </a:rPr>
              <a:t>Prävention stärkt Jugendliche als </a:t>
            </a:r>
            <a:r>
              <a:rPr lang="de-DE" sz="2400" dirty="0" err="1">
                <a:solidFill>
                  <a:srgbClr val="192B46"/>
                </a:solidFill>
                <a:latin typeface="Calibri" panose="020F0502020204030204" pitchFamily="34" charset="0"/>
              </a:rPr>
              <a:t>Bystanderinnen</a:t>
            </a:r>
            <a:r>
              <a:rPr lang="de-DE" sz="2400" dirty="0">
                <a:solidFill>
                  <a:srgbClr val="192B46"/>
                </a:solidFill>
                <a:latin typeface="Calibri" panose="020F0502020204030204" pitchFamily="34" charset="0"/>
              </a:rPr>
              <a:t> und </a:t>
            </a:r>
            <a:r>
              <a:rPr lang="de-DE" sz="2400" dirty="0" err="1">
                <a:solidFill>
                  <a:srgbClr val="192B46"/>
                </a:solidFill>
                <a:latin typeface="Calibri" panose="020F0502020204030204" pitchFamily="34" charset="0"/>
              </a:rPr>
              <a:t>Bystander</a:t>
            </a:r>
            <a:r>
              <a:rPr lang="de-DE" sz="2400" dirty="0">
                <a:solidFill>
                  <a:srgbClr val="192B46"/>
                </a:solidFill>
                <a:latin typeface="Calibri" panose="020F0502020204030204" pitchFamily="34" charset="0"/>
              </a:rPr>
              <a:t> – </a:t>
            </a:r>
            <a:br>
              <a:rPr lang="de-DE" sz="2400" dirty="0">
                <a:solidFill>
                  <a:srgbClr val="192B46"/>
                </a:solidFill>
                <a:latin typeface="Calibri" panose="020F0502020204030204" pitchFamily="34" charset="0"/>
              </a:rPr>
            </a:br>
            <a:r>
              <a:rPr lang="de-DE" sz="2400" dirty="0">
                <a:solidFill>
                  <a:srgbClr val="192B46"/>
                </a:solidFill>
                <a:latin typeface="Calibri" panose="020F0502020204030204" pitchFamily="34" charset="0"/>
              </a:rPr>
              <a:t>nicht als allein Verantwortliche.</a:t>
            </a:r>
          </a:p>
        </p:txBody>
      </p:sp>
    </p:spTree>
    <p:extLst>
      <p:ext uri="{BB962C8B-B14F-4D97-AF65-F5344CB8AC3E}">
        <p14:creationId xmlns:p14="http://schemas.microsoft.com/office/powerpoint/2010/main" val="15241412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4CE5CB5-E7FE-9012-AD60-543CA6583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75D98-0EF1-49B7-B018-DE8ED231CC89}" type="slidenum">
              <a:rPr lang="de-DE" smtClean="0"/>
              <a:pPr/>
              <a:t>6</a:t>
            </a:fld>
            <a:endParaRPr lang="de-DE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2EE10B17-C02B-01F4-4C0F-C80FCF9FE9AF}"/>
              </a:ext>
            </a:extLst>
          </p:cNvPr>
          <p:cNvSpPr txBox="1"/>
          <p:nvPr/>
        </p:nvSpPr>
        <p:spPr>
          <a:xfrm>
            <a:off x="695326" y="3148926"/>
            <a:ext cx="5005387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2400" dirty="0">
                <a:solidFill>
                  <a:schemeClr val="tx2"/>
                </a:solidFill>
                <a:latin typeface="+mn-lt"/>
              </a:rPr>
              <a:t>Warum fällt es vielen Jugendlichen schwer, bei sexualisierter Gewalt in ihrem Umfeld einzugreifen? </a:t>
            </a:r>
            <a:br>
              <a:rPr lang="de-DE" sz="2400" dirty="0">
                <a:solidFill>
                  <a:schemeClr val="tx2"/>
                </a:solidFill>
                <a:latin typeface="+mn-lt"/>
              </a:rPr>
            </a:br>
            <a:br>
              <a:rPr lang="de-DE" sz="2400" dirty="0">
                <a:solidFill>
                  <a:schemeClr val="tx2"/>
                </a:solidFill>
                <a:latin typeface="+mn-lt"/>
              </a:rPr>
            </a:br>
            <a:r>
              <a:rPr lang="de-DE" sz="2400" dirty="0">
                <a:solidFill>
                  <a:schemeClr val="tx2"/>
                </a:solidFill>
                <a:latin typeface="+mn-lt"/>
              </a:rPr>
              <a:t>Welche Hürden und Dilemmata stehen diesen jungen Menschen im Weg, um einzugreifen und zu handeln? </a:t>
            </a:r>
            <a:br>
              <a:rPr lang="de-DE" sz="2400" dirty="0">
                <a:solidFill>
                  <a:schemeClr val="tx2"/>
                </a:solidFill>
                <a:latin typeface="+mn-lt"/>
              </a:rPr>
            </a:br>
            <a:endParaRPr lang="de-DE" sz="2400" dirty="0">
              <a:solidFill>
                <a:schemeClr val="tx2"/>
              </a:solidFill>
              <a:latin typeface="Lucida Sans" panose="020B0602030504020204" pitchFamily="34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A6FE88E-38FE-9480-FDDD-7C645BC066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800" y="680400"/>
            <a:ext cx="5167592" cy="1009651"/>
          </a:xfrm>
        </p:spPr>
        <p:txBody>
          <a:bodyPr anchor="t" anchorCtr="0">
            <a:noAutofit/>
          </a:bodyPr>
          <a:lstStyle/>
          <a:p>
            <a:r>
              <a:rPr lang="de-DE" dirty="0"/>
              <a:t>Hürden &amp; Dilemmata</a:t>
            </a:r>
          </a:p>
        </p:txBody>
      </p:sp>
    </p:spTree>
    <p:extLst>
      <p:ext uri="{BB962C8B-B14F-4D97-AF65-F5344CB8AC3E}">
        <p14:creationId xmlns:p14="http://schemas.microsoft.com/office/powerpoint/2010/main" val="32181612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B772F7-1520-DD75-A46E-F24CBBA3FF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EF2CF128-7DAB-8124-883B-F89F2CA6D87E}"/>
              </a:ext>
            </a:extLst>
          </p:cNvPr>
          <p:cNvSpPr/>
          <p:nvPr/>
        </p:nvSpPr>
        <p:spPr>
          <a:xfrm>
            <a:off x="695326" y="681037"/>
            <a:ext cx="6052315" cy="653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bg1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9FDC63D-FBAC-ABAD-61EF-3AA4DF0582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800" y="681037"/>
            <a:ext cx="10801348" cy="1009651"/>
          </a:xfrm>
        </p:spPr>
        <p:txBody>
          <a:bodyPr>
            <a:noAutofit/>
          </a:bodyPr>
          <a:lstStyle/>
          <a:p>
            <a:r>
              <a:rPr lang="de-DE" dirty="0"/>
              <a:t>Fünf zentrale Hürden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9A07FE5-414C-F972-D6FF-9ADFA82D6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85918" y="6356350"/>
            <a:ext cx="710757" cy="365125"/>
          </a:xfrm>
        </p:spPr>
        <p:txBody>
          <a:bodyPr/>
          <a:lstStyle/>
          <a:p>
            <a:fld id="{20775D98-0EF1-49B7-B018-DE8ED231CC89}" type="slidenum">
              <a:rPr lang="de-DE" smtClean="0"/>
              <a:pPr/>
              <a:t>7</a:t>
            </a:fld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851D684-8628-B868-67F8-D8E274BCB6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6" y="1770891"/>
            <a:ext cx="9857060" cy="3316218"/>
          </a:xfrm>
        </p:spPr>
        <p:txBody>
          <a:bodyPr>
            <a:noAutofit/>
          </a:bodyPr>
          <a:lstStyle/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de-DE" sz="2400" b="1" dirty="0"/>
              <a:t>Normalisierung</a:t>
            </a:r>
          </a:p>
          <a:p>
            <a:pPr lvl="1">
              <a:lnSpc>
                <a:spcPct val="100000"/>
              </a:lnSpc>
              <a:spcBef>
                <a:spcPts val="1000"/>
              </a:spcBef>
              <a:buSzPct val="80000"/>
            </a:pPr>
            <a:r>
              <a:rPr lang="de-DE" sz="2200" dirty="0"/>
              <a:t>Grenzverletzungen werden als alltäglich wahrgenommen</a:t>
            </a:r>
          </a:p>
          <a:p>
            <a:pPr lvl="1">
              <a:lnSpc>
                <a:spcPct val="100000"/>
              </a:lnSpc>
              <a:spcBef>
                <a:spcPts val="1000"/>
              </a:spcBef>
              <a:buSzPct val="80000"/>
            </a:pPr>
            <a:r>
              <a:rPr lang="de-DE" sz="2200" dirty="0"/>
              <a:t>Verhalten erscheint unveränderbar</a:t>
            </a:r>
          </a:p>
          <a:p>
            <a:pPr lvl="1">
              <a:lnSpc>
                <a:spcPct val="100000"/>
              </a:lnSpc>
              <a:spcBef>
                <a:spcPts val="1000"/>
              </a:spcBef>
              <a:buSzPct val="80000"/>
            </a:pPr>
            <a:r>
              <a:rPr lang="de-DE" sz="2200" dirty="0"/>
              <a:t>Beispiele: „Männer sind ebenso.“/ „Das gehört halt dazu.“</a:t>
            </a:r>
          </a:p>
        </p:txBody>
      </p:sp>
    </p:spTree>
    <p:extLst>
      <p:ext uri="{BB962C8B-B14F-4D97-AF65-F5344CB8AC3E}">
        <p14:creationId xmlns:p14="http://schemas.microsoft.com/office/powerpoint/2010/main" val="40969945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23BF25-8CAA-73EE-CCD3-3B8C10F82D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BC9AC061-75C8-072A-127A-216BB031C1A3}"/>
              </a:ext>
            </a:extLst>
          </p:cNvPr>
          <p:cNvSpPr/>
          <p:nvPr/>
        </p:nvSpPr>
        <p:spPr>
          <a:xfrm>
            <a:off x="695326" y="681037"/>
            <a:ext cx="6052315" cy="653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bg1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E44EE0E-3E86-0463-7EA8-4BD1C1C93E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681037"/>
            <a:ext cx="10801348" cy="1009651"/>
          </a:xfrm>
        </p:spPr>
        <p:txBody>
          <a:bodyPr>
            <a:noAutofit/>
          </a:bodyPr>
          <a:lstStyle/>
          <a:p>
            <a:r>
              <a:rPr lang="de-DE" dirty="0"/>
              <a:t>Fünf zentrale Hürden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344620A-60E0-6C55-85AB-D4ED85470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85918" y="6356350"/>
            <a:ext cx="710757" cy="365125"/>
          </a:xfrm>
        </p:spPr>
        <p:txBody>
          <a:bodyPr/>
          <a:lstStyle/>
          <a:p>
            <a:fld id="{20775D98-0EF1-49B7-B018-DE8ED231CC89}" type="slidenum">
              <a:rPr lang="de-DE" smtClean="0"/>
              <a:pPr/>
              <a:t>8</a:t>
            </a:fld>
            <a:endParaRPr lang="de-DE"/>
          </a:p>
        </p:txBody>
      </p:sp>
      <p:sp>
        <p:nvSpPr>
          <p:cNvPr id="5" name="Inhaltsplatzhalter 2">
            <a:extLst>
              <a:ext uri="{FF2B5EF4-FFF2-40B4-BE49-F238E27FC236}">
                <a16:creationId xmlns:a16="http://schemas.microsoft.com/office/drawing/2014/main" id="{57AC5AD7-AEA0-3149-4E7F-B23304C3CD01}"/>
              </a:ext>
            </a:extLst>
          </p:cNvPr>
          <p:cNvSpPr txBox="1">
            <a:spLocks/>
          </p:cNvSpPr>
          <p:nvPr/>
        </p:nvSpPr>
        <p:spPr>
          <a:xfrm>
            <a:off x="695326" y="1770891"/>
            <a:ext cx="9857060" cy="33162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+mn-lt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de-DE" sz="2400" b="1" dirty="0"/>
              <a:t>Normalisierung 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de-DE" sz="2400" b="1" dirty="0"/>
              <a:t>Verharmlosung</a:t>
            </a:r>
          </a:p>
          <a:p>
            <a:pPr lvl="1">
              <a:lnSpc>
                <a:spcPct val="100000"/>
              </a:lnSpc>
              <a:spcBef>
                <a:spcPts val="1000"/>
              </a:spcBef>
              <a:buSzPct val="80000"/>
            </a:pPr>
            <a:r>
              <a:rPr lang="de-DE" sz="2200" dirty="0"/>
              <a:t>Situationen werden nicht als sexualisierte Gewalt erkannt</a:t>
            </a:r>
          </a:p>
          <a:p>
            <a:pPr lvl="1">
              <a:lnSpc>
                <a:spcPct val="100000"/>
              </a:lnSpc>
              <a:spcBef>
                <a:spcPts val="1000"/>
              </a:spcBef>
              <a:buSzPct val="80000"/>
            </a:pPr>
            <a:r>
              <a:rPr lang="de-DE" sz="2200" dirty="0"/>
              <a:t>Betroffenheit wird relativiert</a:t>
            </a:r>
          </a:p>
          <a:p>
            <a:pPr lvl="1">
              <a:lnSpc>
                <a:spcPct val="100000"/>
              </a:lnSpc>
              <a:spcBef>
                <a:spcPts val="1000"/>
              </a:spcBef>
              <a:buSzPct val="80000"/>
            </a:pPr>
            <a:r>
              <a:rPr lang="de-DE" sz="2200" dirty="0"/>
              <a:t>Grenzverletzungen erscheinen als Spaß, Missverständnis oder Übertreibung</a:t>
            </a:r>
          </a:p>
        </p:txBody>
      </p:sp>
    </p:spTree>
    <p:extLst>
      <p:ext uri="{BB962C8B-B14F-4D97-AF65-F5344CB8AC3E}">
        <p14:creationId xmlns:p14="http://schemas.microsoft.com/office/powerpoint/2010/main" val="32782417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B69144-0DC8-F408-6158-54631A4927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94BFA11B-F21B-86E9-135E-B14CD0EF347A}"/>
              </a:ext>
            </a:extLst>
          </p:cNvPr>
          <p:cNvSpPr/>
          <p:nvPr/>
        </p:nvSpPr>
        <p:spPr>
          <a:xfrm>
            <a:off x="695326" y="681037"/>
            <a:ext cx="6052315" cy="653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bg1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E5F6AB2-EBED-F379-4848-3EB6C052A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681037"/>
            <a:ext cx="10801348" cy="1009651"/>
          </a:xfrm>
        </p:spPr>
        <p:txBody>
          <a:bodyPr>
            <a:noAutofit/>
          </a:bodyPr>
          <a:lstStyle/>
          <a:p>
            <a:r>
              <a:rPr lang="de-DE" dirty="0"/>
              <a:t>Fünf zentrale Hürden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89A40EA-1ECB-CEC0-AB2A-FFB299763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85918" y="6356350"/>
            <a:ext cx="710757" cy="365125"/>
          </a:xfrm>
        </p:spPr>
        <p:txBody>
          <a:bodyPr/>
          <a:lstStyle/>
          <a:p>
            <a:fld id="{20775D98-0EF1-49B7-B018-DE8ED231CC89}" type="slidenum">
              <a:rPr lang="de-DE" smtClean="0"/>
              <a:pPr/>
              <a:t>9</a:t>
            </a:fld>
            <a:endParaRPr lang="de-DE"/>
          </a:p>
        </p:txBody>
      </p:sp>
      <p:sp>
        <p:nvSpPr>
          <p:cNvPr id="5" name="Inhaltsplatzhalter 2">
            <a:extLst>
              <a:ext uri="{FF2B5EF4-FFF2-40B4-BE49-F238E27FC236}">
                <a16:creationId xmlns:a16="http://schemas.microsoft.com/office/drawing/2014/main" id="{A46B12B0-9117-A976-BAE6-A070305DD200}"/>
              </a:ext>
            </a:extLst>
          </p:cNvPr>
          <p:cNvSpPr txBox="1">
            <a:spLocks/>
          </p:cNvSpPr>
          <p:nvPr/>
        </p:nvSpPr>
        <p:spPr>
          <a:xfrm>
            <a:off x="695326" y="1770891"/>
            <a:ext cx="9857060" cy="33162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+mn-lt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de-DE" sz="2400" b="1" dirty="0"/>
              <a:t>Normalisierung 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de-DE" sz="2400" b="1" dirty="0"/>
              <a:t>Verharmlosung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de-DE" sz="2400" b="1" dirty="0"/>
              <a:t>Billigung</a:t>
            </a:r>
          </a:p>
          <a:p>
            <a:pPr lvl="1">
              <a:lnSpc>
                <a:spcPct val="100000"/>
              </a:lnSpc>
              <a:spcBef>
                <a:spcPts val="1000"/>
              </a:spcBef>
              <a:buSzPct val="80000"/>
            </a:pPr>
            <a:r>
              <a:rPr lang="de-DE" sz="2200" dirty="0"/>
              <a:t>Grenzverletzungen werden unterstützt oder toleriert</a:t>
            </a:r>
          </a:p>
          <a:p>
            <a:pPr lvl="1">
              <a:lnSpc>
                <a:spcPct val="100000"/>
              </a:lnSpc>
              <a:spcBef>
                <a:spcPts val="1000"/>
              </a:spcBef>
              <a:buSzPct val="80000"/>
            </a:pPr>
            <a:r>
              <a:rPr lang="de-DE" sz="2200" dirty="0"/>
              <a:t>Zugehörigkeit zur Gruppe soll nicht gefährdet werden</a:t>
            </a:r>
          </a:p>
          <a:p>
            <a:pPr lvl="1">
              <a:lnSpc>
                <a:spcPct val="100000"/>
              </a:lnSpc>
              <a:spcBef>
                <a:spcPts val="1000"/>
              </a:spcBef>
              <a:buSzPct val="80000"/>
            </a:pPr>
            <a:r>
              <a:rPr lang="de-DE" sz="2200" dirty="0"/>
              <a:t>Angst vor Ausschluss oder Konflikten</a:t>
            </a:r>
          </a:p>
          <a:p>
            <a:pPr lvl="1">
              <a:lnSpc>
                <a:spcPct val="100000"/>
              </a:lnSpc>
              <a:spcBef>
                <a:spcPts val="1000"/>
              </a:spcBef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545116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2C3DA0-2F7C-3327-B618-7F18492E71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CEFA2E89-4824-0809-19AF-0E71A2C56B8C}"/>
              </a:ext>
            </a:extLst>
          </p:cNvPr>
          <p:cNvSpPr/>
          <p:nvPr/>
        </p:nvSpPr>
        <p:spPr>
          <a:xfrm>
            <a:off x="695326" y="681037"/>
            <a:ext cx="6052315" cy="653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bg1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52ABF81-5F3C-EA72-EFAD-551E0FF199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681037"/>
            <a:ext cx="10801348" cy="1009651"/>
          </a:xfrm>
        </p:spPr>
        <p:txBody>
          <a:bodyPr>
            <a:noAutofit/>
          </a:bodyPr>
          <a:lstStyle/>
          <a:p>
            <a:r>
              <a:rPr lang="de-DE" dirty="0"/>
              <a:t>Fünf zentrale Hürden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F027FF9-96FC-75AA-A024-A37FB7B17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85918" y="6356350"/>
            <a:ext cx="710757" cy="365125"/>
          </a:xfrm>
        </p:spPr>
        <p:txBody>
          <a:bodyPr/>
          <a:lstStyle/>
          <a:p>
            <a:fld id="{20775D98-0EF1-49B7-B018-DE8ED231CC89}" type="slidenum">
              <a:rPr lang="de-DE" smtClean="0"/>
              <a:pPr/>
              <a:t>10</a:t>
            </a:fld>
            <a:endParaRPr lang="de-DE"/>
          </a:p>
        </p:txBody>
      </p:sp>
      <p:sp>
        <p:nvSpPr>
          <p:cNvPr id="5" name="Inhaltsplatzhalter 2">
            <a:extLst>
              <a:ext uri="{FF2B5EF4-FFF2-40B4-BE49-F238E27FC236}">
                <a16:creationId xmlns:a16="http://schemas.microsoft.com/office/drawing/2014/main" id="{808E037B-D659-C6C5-E272-007954008633}"/>
              </a:ext>
            </a:extLst>
          </p:cNvPr>
          <p:cNvSpPr txBox="1">
            <a:spLocks/>
          </p:cNvSpPr>
          <p:nvPr/>
        </p:nvSpPr>
        <p:spPr>
          <a:xfrm>
            <a:off x="695326" y="1770891"/>
            <a:ext cx="9857060" cy="33162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+mn-lt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de-DE" sz="2400" b="1" dirty="0"/>
              <a:t>Normalisierung 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de-DE" sz="2400" b="1" dirty="0"/>
              <a:t>Verharmlosung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de-DE" sz="2400" b="1" dirty="0"/>
              <a:t>Billigung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de-DE" sz="2400" b="1" dirty="0"/>
              <a:t>Distanzierung</a:t>
            </a:r>
          </a:p>
          <a:p>
            <a:pPr lvl="1">
              <a:lnSpc>
                <a:spcPct val="100000"/>
              </a:lnSpc>
              <a:spcBef>
                <a:spcPts val="1000"/>
              </a:spcBef>
              <a:buSzPct val="80000"/>
            </a:pPr>
            <a:r>
              <a:rPr lang="de-DE" sz="2200" dirty="0"/>
              <a:t>Verantwortung wird abgetan</a:t>
            </a:r>
          </a:p>
          <a:p>
            <a:pPr lvl="1">
              <a:lnSpc>
                <a:spcPct val="100000"/>
              </a:lnSpc>
              <a:spcBef>
                <a:spcPts val="1000"/>
              </a:spcBef>
              <a:buSzPct val="80000"/>
            </a:pPr>
            <a:r>
              <a:rPr lang="de-DE" sz="2200" dirty="0"/>
              <a:t>Eigene Zuständigkeit wird verneint</a:t>
            </a:r>
          </a:p>
          <a:p>
            <a:pPr lvl="1">
              <a:lnSpc>
                <a:spcPct val="100000"/>
              </a:lnSpc>
              <a:spcBef>
                <a:spcPts val="1000"/>
              </a:spcBef>
              <a:buSzPct val="80000"/>
            </a:pPr>
            <a:r>
              <a:rPr lang="de-DE" sz="2200" dirty="0"/>
              <a:t>Beispiele: „Ich war nicht dabei.“ / „Ich kenne die kaum.“</a:t>
            </a:r>
          </a:p>
        </p:txBody>
      </p:sp>
    </p:spTree>
    <p:extLst>
      <p:ext uri="{BB962C8B-B14F-4D97-AF65-F5344CB8AC3E}">
        <p14:creationId xmlns:p14="http://schemas.microsoft.com/office/powerpoint/2010/main" val="24664311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BF093E-DC93-7428-C303-1CA0527E28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7CE36B5D-1024-0CF2-A975-B7E19C483B12}"/>
              </a:ext>
            </a:extLst>
          </p:cNvPr>
          <p:cNvSpPr/>
          <p:nvPr/>
        </p:nvSpPr>
        <p:spPr>
          <a:xfrm>
            <a:off x="695326" y="681037"/>
            <a:ext cx="6052315" cy="6537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bg1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464B8BA-29B2-7674-1F12-BC912CADA7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681037"/>
            <a:ext cx="10801348" cy="1009651"/>
          </a:xfrm>
        </p:spPr>
        <p:txBody>
          <a:bodyPr>
            <a:noAutofit/>
          </a:bodyPr>
          <a:lstStyle/>
          <a:p>
            <a:r>
              <a:rPr lang="de-DE" dirty="0"/>
              <a:t>Fünf zentrale Hürden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F10B634-ED5E-4341-3D18-12E251B31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85918" y="6356350"/>
            <a:ext cx="710757" cy="365125"/>
          </a:xfrm>
        </p:spPr>
        <p:txBody>
          <a:bodyPr/>
          <a:lstStyle/>
          <a:p>
            <a:fld id="{20775D98-0EF1-49B7-B018-DE8ED231CC89}" type="slidenum">
              <a:rPr lang="de-DE" smtClean="0"/>
              <a:pPr/>
              <a:t>11</a:t>
            </a:fld>
            <a:endParaRPr lang="de-DE"/>
          </a:p>
        </p:txBody>
      </p:sp>
      <p:sp>
        <p:nvSpPr>
          <p:cNvPr id="5" name="Inhaltsplatzhalter 2">
            <a:extLst>
              <a:ext uri="{FF2B5EF4-FFF2-40B4-BE49-F238E27FC236}">
                <a16:creationId xmlns:a16="http://schemas.microsoft.com/office/drawing/2014/main" id="{384EDD04-C769-2037-7636-AE14879CBBD9}"/>
              </a:ext>
            </a:extLst>
          </p:cNvPr>
          <p:cNvSpPr txBox="1">
            <a:spLocks/>
          </p:cNvSpPr>
          <p:nvPr/>
        </p:nvSpPr>
        <p:spPr>
          <a:xfrm>
            <a:off x="695326" y="1770891"/>
            <a:ext cx="9857060" cy="33162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+mn-lt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de-DE" sz="2400" b="1" dirty="0"/>
              <a:t>Normalisierung 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de-DE" sz="2400" b="1" dirty="0"/>
              <a:t>Verharmlosung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de-DE" sz="2400" b="1" dirty="0"/>
              <a:t>Billigung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de-DE" sz="2400" b="1" dirty="0"/>
              <a:t>Distanzierung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de-DE" sz="2400" b="1" dirty="0"/>
              <a:t>Selbstgefährdung</a:t>
            </a:r>
          </a:p>
          <a:p>
            <a:pPr lvl="1">
              <a:lnSpc>
                <a:spcPct val="100000"/>
              </a:lnSpc>
              <a:spcBef>
                <a:spcPts val="1000"/>
              </a:spcBef>
              <a:buSzPct val="80000"/>
            </a:pPr>
            <a:r>
              <a:rPr lang="de-DE" sz="2200" dirty="0"/>
              <a:t>Angst vor negativen Folgen für sich selbst</a:t>
            </a:r>
          </a:p>
          <a:p>
            <a:pPr lvl="1">
              <a:lnSpc>
                <a:spcPct val="100000"/>
              </a:lnSpc>
              <a:spcBef>
                <a:spcPts val="1000"/>
              </a:spcBef>
              <a:buSzPct val="80000"/>
            </a:pPr>
            <a:r>
              <a:rPr lang="de-DE" sz="2200" dirty="0"/>
              <a:t>Selbstschutz verhindert Intervention</a:t>
            </a:r>
          </a:p>
        </p:txBody>
      </p:sp>
    </p:spTree>
    <p:extLst>
      <p:ext uri="{BB962C8B-B14F-4D97-AF65-F5344CB8AC3E}">
        <p14:creationId xmlns:p14="http://schemas.microsoft.com/office/powerpoint/2010/main" val="34769441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5249582-C68A-F578-ED06-8C1B0B8A5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75D98-0EF1-49B7-B018-DE8ED231CC89}" type="slidenum">
              <a:rPr lang="de-DE" smtClean="0"/>
              <a:pPr/>
              <a:t>12</a:t>
            </a:fld>
            <a:endParaRPr lang="de-DE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A2235899-64AC-09F5-9E3F-BEE794E1C355}"/>
              </a:ext>
            </a:extLst>
          </p:cNvPr>
          <p:cNvSpPr txBox="1"/>
          <p:nvPr/>
        </p:nvSpPr>
        <p:spPr>
          <a:xfrm>
            <a:off x="776377" y="2107002"/>
            <a:ext cx="10653622" cy="2643996"/>
          </a:xfrm>
          <a:prstGeom prst="rect">
            <a:avLst/>
          </a:prstGeom>
          <a:solidFill>
            <a:schemeClr val="bg1"/>
          </a:solidFill>
          <a:ln w="152400" cap="sq">
            <a:solidFill>
              <a:schemeClr val="accent3"/>
            </a:solidFill>
            <a:miter lim="800000"/>
          </a:ln>
        </p:spPr>
        <p:txBody>
          <a:bodyPr wrap="square" lIns="180000" tIns="180000" rIns="180000" bIns="180000" rtlCol="0" anchor="ctr" anchorCtr="0">
            <a:noAutofit/>
          </a:bodyPr>
          <a:lstStyle/>
          <a:p>
            <a:pPr algn="ctr"/>
            <a:r>
              <a:rPr lang="de-DE" sz="44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Was brauchen Jugendliche von Ihnen, um eingreifen und helfen zu können, ohne überfordert zu werden? </a:t>
            </a:r>
          </a:p>
        </p:txBody>
      </p:sp>
    </p:spTree>
    <p:extLst>
      <p:ext uri="{BB962C8B-B14F-4D97-AF65-F5344CB8AC3E}">
        <p14:creationId xmlns:p14="http://schemas.microsoft.com/office/powerpoint/2010/main" val="16318333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6B3495E-80DA-67CA-034E-566C316130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Was benötigen </a:t>
            </a:r>
            <a:r>
              <a:rPr lang="de-DE" dirty="0" err="1"/>
              <a:t>Bystanderinnen</a:t>
            </a:r>
            <a:r>
              <a:rPr lang="de-DE" dirty="0"/>
              <a:t> und </a:t>
            </a:r>
            <a:br>
              <a:rPr lang="de-DE" dirty="0"/>
            </a:br>
            <a:r>
              <a:rPr lang="de-DE" dirty="0" err="1"/>
              <a:t>Bystander</a:t>
            </a:r>
            <a:r>
              <a:rPr lang="de-DE" dirty="0"/>
              <a:t> in der Prävention?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D2D6619-DB83-9892-147C-4FB117C50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75D98-0EF1-49B7-B018-DE8ED231CC89}" type="slidenum">
              <a:rPr lang="de-DE" smtClean="0"/>
              <a:pPr/>
              <a:t>13</a:t>
            </a:fld>
            <a:endParaRPr lang="de-DE"/>
          </a:p>
        </p:txBody>
      </p:sp>
      <p:sp>
        <p:nvSpPr>
          <p:cNvPr id="8" name="Inhaltsplatzhalter 2">
            <a:extLst>
              <a:ext uri="{FF2B5EF4-FFF2-40B4-BE49-F238E27FC236}">
                <a16:creationId xmlns:a16="http://schemas.microsoft.com/office/drawing/2014/main" id="{57AB6E16-D76D-178B-3CC6-C4B7E2D132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4" y="2449649"/>
            <a:ext cx="10801350" cy="4351338"/>
          </a:xfrm>
        </p:spPr>
        <p:txBody>
          <a:bodyPr>
            <a:normAutofit/>
          </a:bodyPr>
          <a:lstStyle/>
          <a:p>
            <a:pPr marL="342000" indent="-342000">
              <a:lnSpc>
                <a:spcPct val="120000"/>
              </a:lnSpc>
              <a:buSzPct val="80000"/>
              <a:defRPr sz="1800">
                <a:solidFill>
                  <a:srgbClr val="000000"/>
                </a:solidFill>
                <a:latin typeface="Arial"/>
              </a:defRPr>
            </a:pPr>
            <a:r>
              <a:rPr lang="de-DE" sz="2400" dirty="0" err="1">
                <a:solidFill>
                  <a:srgbClr val="192B46"/>
                </a:solidFill>
                <a:latin typeface="Calibri" panose="020F0502020204030204" pitchFamily="34" charset="0"/>
              </a:rPr>
              <a:t>Bystander</a:t>
            </a:r>
            <a:r>
              <a:rPr lang="de-DE" sz="2400" dirty="0">
                <a:solidFill>
                  <a:srgbClr val="192B46"/>
                </a:solidFill>
                <a:latin typeface="Calibri" panose="020F0502020204030204" pitchFamily="34" charset="0"/>
              </a:rPr>
              <a:t>-Prävention braucht sichtbare, ansprechbare Erwachsene</a:t>
            </a:r>
          </a:p>
          <a:p>
            <a:pPr marL="342000" indent="-342000">
              <a:lnSpc>
                <a:spcPct val="120000"/>
              </a:lnSpc>
              <a:buSzPct val="80000"/>
              <a:defRPr sz="1800">
                <a:solidFill>
                  <a:srgbClr val="000000"/>
                </a:solidFill>
                <a:latin typeface="Arial"/>
              </a:defRPr>
            </a:pPr>
            <a:r>
              <a:rPr lang="de-DE" sz="2400" dirty="0">
                <a:solidFill>
                  <a:srgbClr val="192B46"/>
                </a:solidFill>
                <a:latin typeface="Calibri" panose="020F0502020204030204" pitchFamily="34" charset="0"/>
              </a:rPr>
              <a:t>Wissen hilft, Situationen einzuordnen und Mythen zu hinterfragen</a:t>
            </a:r>
          </a:p>
          <a:p>
            <a:pPr marL="342000" indent="-342000">
              <a:lnSpc>
                <a:spcPct val="120000"/>
              </a:lnSpc>
              <a:buSzPct val="80000"/>
              <a:defRPr sz="1800">
                <a:solidFill>
                  <a:srgbClr val="000000"/>
                </a:solidFill>
                <a:latin typeface="Arial"/>
              </a:defRPr>
            </a:pPr>
            <a:r>
              <a:rPr lang="de-DE" sz="2400" dirty="0">
                <a:solidFill>
                  <a:srgbClr val="192B46"/>
                </a:solidFill>
                <a:latin typeface="Calibri" panose="020F0502020204030204" pitchFamily="34" charset="0"/>
              </a:rPr>
              <a:t>Handlungsoptionen sollten regelmäßig besprochen und eingeübt werden</a:t>
            </a:r>
          </a:p>
          <a:p>
            <a:pPr marL="342000" indent="-342000">
              <a:lnSpc>
                <a:spcPct val="120000"/>
              </a:lnSpc>
              <a:buSzPct val="80000"/>
              <a:defRPr sz="1800">
                <a:solidFill>
                  <a:srgbClr val="000000"/>
                </a:solidFill>
                <a:latin typeface="Arial"/>
              </a:defRPr>
            </a:pPr>
            <a:r>
              <a:rPr lang="de-DE" sz="2400" dirty="0">
                <a:solidFill>
                  <a:srgbClr val="192B46"/>
                </a:solidFill>
                <a:latin typeface="Calibri" panose="020F0502020204030204" pitchFamily="34" charset="0"/>
              </a:rPr>
              <a:t>Klare Unterstützungswege entlasten Jugendliche und schützen Betroffene</a:t>
            </a:r>
          </a:p>
        </p:txBody>
      </p:sp>
    </p:spTree>
    <p:extLst>
      <p:ext uri="{BB962C8B-B14F-4D97-AF65-F5344CB8AC3E}">
        <p14:creationId xmlns:p14="http://schemas.microsoft.com/office/powerpoint/2010/main" val="2658309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A65303-D42B-D8C0-79D6-5C8156D542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02194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E8E9BF-57DA-ADA0-D9A8-BFB6A538EF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>
            <a:extLst>
              <a:ext uri="{FF2B5EF4-FFF2-40B4-BE49-F238E27FC236}">
                <a16:creationId xmlns:a16="http://schemas.microsoft.com/office/drawing/2014/main" id="{CE7E1ED6-076E-AAED-0F7B-AF613D6CB2C4}"/>
              </a:ext>
            </a:extLst>
          </p:cNvPr>
          <p:cNvSpPr txBox="1">
            <a:spLocks/>
          </p:cNvSpPr>
          <p:nvPr/>
        </p:nvSpPr>
        <p:spPr>
          <a:xfrm>
            <a:off x="1187670" y="2948153"/>
            <a:ext cx="9743090" cy="237462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BundesSans Office" panose="020B0002030500000203" pitchFamily="34" charset="77"/>
                <a:ea typeface="+mj-ea"/>
                <a:cs typeface="+mj-cs"/>
              </a:defRPr>
            </a:lvl1pPr>
          </a:lstStyle>
          <a:p>
            <a:pPr algn="ctr"/>
            <a:r>
              <a:rPr lang="de-DE" sz="6000" kern="0" dirty="0"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Partizipation und Empowerment für Peers </a:t>
            </a:r>
          </a:p>
        </p:txBody>
      </p:sp>
      <p:sp>
        <p:nvSpPr>
          <p:cNvPr id="5" name="Textplatzhalter 2">
            <a:extLst>
              <a:ext uri="{FF2B5EF4-FFF2-40B4-BE49-F238E27FC236}">
                <a16:creationId xmlns:a16="http://schemas.microsoft.com/office/drawing/2014/main" id="{1950FAA0-2E0B-7B48-E344-D855685876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462290" y="1401418"/>
            <a:ext cx="2763838" cy="358775"/>
          </a:xfrm>
        </p:spPr>
        <p:txBody>
          <a:bodyPr/>
          <a:lstStyle/>
          <a:p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Wahlmodul II</a:t>
            </a:r>
          </a:p>
        </p:txBody>
      </p:sp>
    </p:spTree>
    <p:extLst>
      <p:ext uri="{BB962C8B-B14F-4D97-AF65-F5344CB8AC3E}">
        <p14:creationId xmlns:p14="http://schemas.microsoft.com/office/powerpoint/2010/main" val="5222684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>
            <a:extLst>
              <a:ext uri="{FF2B5EF4-FFF2-40B4-BE49-F238E27FC236}">
                <a16:creationId xmlns:a16="http://schemas.microsoft.com/office/drawing/2014/main" id="{821B2430-AF7B-8DA9-97DD-4EFFC3CB4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681037"/>
            <a:ext cx="11191874" cy="1009651"/>
          </a:xfrm>
        </p:spPr>
        <p:txBody>
          <a:bodyPr>
            <a:noAutofit/>
          </a:bodyPr>
          <a:lstStyle/>
          <a:p>
            <a:r>
              <a:rPr lang="de-DE" dirty="0"/>
              <a:t>Stufenmodell nach Wright, Block und von Unger</a:t>
            </a:r>
          </a:p>
        </p:txBody>
      </p:sp>
      <p:sp>
        <p:nvSpPr>
          <p:cNvPr id="11" name="Foliennummernplatzhalter 10">
            <a:extLst>
              <a:ext uri="{FF2B5EF4-FFF2-40B4-BE49-F238E27FC236}">
                <a16:creationId xmlns:a16="http://schemas.microsoft.com/office/drawing/2014/main" id="{60F4E45F-CD91-1B9A-8F12-CA19AED9FC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75D98-0EF1-49B7-B018-DE8ED231CC89}" type="slidenum">
              <a:rPr lang="de-DE" smtClean="0"/>
              <a:pPr/>
              <a:t>16</a:t>
            </a:fld>
            <a:endParaRPr 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E9141CA7-E2A4-0E79-822B-45F5B533BE65}"/>
              </a:ext>
            </a:extLst>
          </p:cNvPr>
          <p:cNvPicPr>
            <a:picLocks noChangeAspect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41644" y="1690688"/>
            <a:ext cx="8380546" cy="431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3459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BDC9FC3-FD01-9EEA-4DD5-368EAA14BD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6" y="3071134"/>
            <a:ext cx="4905374" cy="3786866"/>
          </a:xfrm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buSzPct val="80000"/>
              <a:buNone/>
            </a:pPr>
            <a:r>
              <a:rPr lang="de-DE" sz="2400" b="1" dirty="0">
                <a:solidFill>
                  <a:srgbClr val="192B46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Lesen Sie das Beispiel:</a:t>
            </a:r>
          </a:p>
          <a:p>
            <a:pPr marL="342900" indent="-342900">
              <a:lnSpc>
                <a:spcPct val="110000"/>
              </a:lnSpc>
              <a:buSzPct val="80000"/>
              <a:buFont typeface="Arial" panose="020B0604020202020204" pitchFamily="34" charset="0"/>
              <a:buChar char="•"/>
            </a:pPr>
            <a:r>
              <a:rPr lang="de-DE" sz="2400" dirty="0">
                <a:solidFill>
                  <a:srgbClr val="192B46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Auf welcher Stufe des Modells ist die beschriebene Beteiligung angesiedelt?</a:t>
            </a:r>
          </a:p>
          <a:p>
            <a:pPr marL="342900" indent="-342900">
              <a:lnSpc>
                <a:spcPct val="110000"/>
              </a:lnSpc>
              <a:buSzPct val="80000"/>
              <a:buFont typeface="Arial" panose="020B0604020202020204" pitchFamily="34" charset="0"/>
              <a:buChar char="•"/>
            </a:pPr>
            <a:r>
              <a:rPr lang="de-DE" sz="2400" dirty="0">
                <a:solidFill>
                  <a:srgbClr val="192B46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Welche Aspekte sind für diese Einordnung ausschlaggebend?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4031E5D-BBC2-5A4E-ECE7-B12A05CEF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75D98-0EF1-49B7-B018-DE8ED231CC89}" type="slidenum">
              <a:rPr lang="de-DE" smtClean="0"/>
              <a:pPr/>
              <a:t>17</a:t>
            </a:fld>
            <a:endParaRPr lang="de-DE"/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FB03C26C-88FC-C003-D3E3-17B3EEBBD73A}"/>
              </a:ext>
            </a:extLst>
          </p:cNvPr>
          <p:cNvSpPr txBox="1">
            <a:spLocks/>
          </p:cNvSpPr>
          <p:nvPr/>
        </p:nvSpPr>
        <p:spPr>
          <a:xfrm>
            <a:off x="695326" y="810224"/>
            <a:ext cx="5196515" cy="182650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de-DE" dirty="0"/>
              <a:t>Das Stufenmodell gemeinsam anwenden</a:t>
            </a:r>
          </a:p>
        </p:txBody>
      </p:sp>
    </p:spTree>
    <p:extLst>
      <p:ext uri="{BB962C8B-B14F-4D97-AF65-F5344CB8AC3E}">
        <p14:creationId xmlns:p14="http://schemas.microsoft.com/office/powerpoint/2010/main" val="25842993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60F429-9C06-92EC-35AE-A0644260A0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DAD4580-9359-EC92-33A0-A351292095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6" y="3071134"/>
            <a:ext cx="4905374" cy="3786866"/>
          </a:xfrm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buSzPct val="80000"/>
              <a:buNone/>
            </a:pPr>
            <a:r>
              <a:rPr lang="de-DE" sz="2400" b="1" dirty="0">
                <a:solidFill>
                  <a:srgbClr val="192B46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Erinnern Sie sich nun an Situationen aus dem eigenen schulischen Alltag:</a:t>
            </a:r>
          </a:p>
          <a:p>
            <a:pPr>
              <a:lnSpc>
                <a:spcPct val="110000"/>
              </a:lnSpc>
              <a:buSzPct val="80000"/>
            </a:pPr>
            <a:r>
              <a:rPr lang="de-DE" sz="2400" dirty="0">
                <a:solidFill>
                  <a:srgbClr val="192B46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Wo wurden die Jugendlichen beteiligt?</a:t>
            </a:r>
          </a:p>
          <a:p>
            <a:pPr>
              <a:lnSpc>
                <a:spcPct val="110000"/>
              </a:lnSpc>
              <a:buSzPct val="80000"/>
            </a:pPr>
            <a:r>
              <a:rPr lang="de-DE" sz="2400" dirty="0">
                <a:solidFill>
                  <a:srgbClr val="192B46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Wo war Beteiligung bewusst begrenzt?</a:t>
            </a:r>
          </a:p>
          <a:p>
            <a:pPr>
              <a:lnSpc>
                <a:spcPct val="110000"/>
              </a:lnSpc>
              <a:buNone/>
            </a:pPr>
            <a:endParaRPr lang="de-DE" sz="2400" dirty="0">
              <a:solidFill>
                <a:srgbClr val="3F3F3F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FE7A14A-52AF-4567-C94C-557AF3E0E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75D98-0EF1-49B7-B018-DE8ED231CC89}" type="slidenum">
              <a:rPr lang="de-DE" smtClean="0"/>
              <a:pPr/>
              <a:t>18</a:t>
            </a:fld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5A0A45B-8269-9080-82DC-77F8E37EA610}"/>
              </a:ext>
            </a:extLst>
          </p:cNvPr>
          <p:cNvSpPr txBox="1">
            <a:spLocks/>
          </p:cNvSpPr>
          <p:nvPr/>
        </p:nvSpPr>
        <p:spPr>
          <a:xfrm>
            <a:off x="695326" y="810224"/>
            <a:ext cx="5196515" cy="182650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de-DE" dirty="0"/>
              <a:t>Das Stufenmodell gemeinsam anwenden</a:t>
            </a:r>
          </a:p>
        </p:txBody>
      </p:sp>
    </p:spTree>
    <p:extLst>
      <p:ext uri="{BB962C8B-B14F-4D97-AF65-F5344CB8AC3E}">
        <p14:creationId xmlns:p14="http://schemas.microsoft.com/office/powerpoint/2010/main" val="38085591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>
            <a:extLst>
              <a:ext uri="{FF2B5EF4-FFF2-40B4-BE49-F238E27FC236}">
                <a16:creationId xmlns:a16="http://schemas.microsoft.com/office/drawing/2014/main" id="{79E2D5C5-4CF3-F69A-2036-7F99FD2DF53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5076" y="616886"/>
            <a:ext cx="6565024" cy="6279588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B0FE8E4-A492-5876-FE19-8EED20129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dirty="0"/>
              <a:t>Gelebte Partizipation bedeutet </a:t>
            </a:r>
            <a:br>
              <a:rPr lang="de-DE" dirty="0"/>
            </a:br>
            <a:r>
              <a:rPr lang="de-DE" dirty="0"/>
              <a:t>Abgabe von Macht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8C50945-B509-8884-88D6-8F856B784C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7" y="2133599"/>
            <a:ext cx="7008756" cy="4043363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de-DE" sz="2200" b="0" i="1" dirty="0">
                <a:latin typeface="+mn-lt"/>
              </a:rPr>
              <a:t>„Man muss sich </a:t>
            </a:r>
            <a:r>
              <a:rPr lang="de-DE" sz="2200" b="1" i="1" dirty="0">
                <a:latin typeface="+mn-lt"/>
              </a:rPr>
              <a:t>bewusst</a:t>
            </a:r>
            <a:r>
              <a:rPr lang="de-DE" sz="2200" b="0" i="1" dirty="0">
                <a:latin typeface="+mn-lt"/>
              </a:rPr>
              <a:t> sein, wenn man Partizipation </a:t>
            </a:r>
            <a:r>
              <a:rPr lang="de-DE" sz="2200" b="1" i="1" dirty="0">
                <a:latin typeface="+mn-lt"/>
              </a:rPr>
              <a:t>erwünscht</a:t>
            </a:r>
            <a:r>
              <a:rPr lang="de-DE" sz="2200" b="0" i="1" dirty="0">
                <a:latin typeface="+mn-lt"/>
              </a:rPr>
              <a:t>, oder </a:t>
            </a:r>
            <a:r>
              <a:rPr lang="de-DE" sz="2200" b="1" i="1" dirty="0">
                <a:latin typeface="+mn-lt"/>
              </a:rPr>
              <a:t>ermöglicht</a:t>
            </a:r>
            <a:r>
              <a:rPr lang="de-DE" sz="2200" b="0" i="1" dirty="0">
                <a:latin typeface="+mn-lt"/>
              </a:rPr>
              <a:t>, oder </a:t>
            </a:r>
            <a:r>
              <a:rPr lang="de-DE" sz="2200" b="1" i="1" dirty="0">
                <a:latin typeface="+mn-lt"/>
              </a:rPr>
              <a:t>fördert</a:t>
            </a:r>
            <a:r>
              <a:rPr lang="de-DE" sz="2200" b="0" i="1" dirty="0">
                <a:latin typeface="+mn-lt"/>
              </a:rPr>
              <a:t>, dann passieren manchmal auch Dinge, die man </a:t>
            </a:r>
            <a:r>
              <a:rPr lang="de-DE" sz="2200" b="1" i="1" dirty="0">
                <a:latin typeface="+mn-lt"/>
              </a:rPr>
              <a:t>nicht</a:t>
            </a:r>
            <a:r>
              <a:rPr lang="de-DE" sz="2200" b="0" i="1" dirty="0">
                <a:latin typeface="+mn-lt"/>
              </a:rPr>
              <a:t> unbedingt </a:t>
            </a:r>
            <a:r>
              <a:rPr lang="de-DE" sz="2200" b="1" i="1" dirty="0">
                <a:latin typeface="+mn-lt"/>
              </a:rPr>
              <a:t>wollte</a:t>
            </a:r>
            <a:r>
              <a:rPr lang="de-DE" sz="2200" b="0" i="1" dirty="0">
                <a:latin typeface="+mn-lt"/>
              </a:rPr>
              <a:t>. Aber das muss man akzeptieren, dass das halt auch TEIL davon ist. Wenn sie dann halt demonstrieren oder Plakate aufhängen oder ein Projekt durchführen, das man nicht </a:t>
            </a:r>
            <a:r>
              <a:rPr lang="de-DE" sz="2200" b="1" i="1" dirty="0">
                <a:latin typeface="+mn-lt"/>
              </a:rPr>
              <a:t>toll</a:t>
            </a:r>
            <a:r>
              <a:rPr lang="de-DE" sz="2200" b="0" i="1" dirty="0">
                <a:latin typeface="+mn-lt"/>
              </a:rPr>
              <a:t> findet, muss man das akzeptieren. Man kann nicht das Gefühl haben, sie machen </a:t>
            </a:r>
            <a:r>
              <a:rPr lang="de-DE" sz="2200" b="1" i="1" dirty="0">
                <a:latin typeface="+mn-lt"/>
              </a:rPr>
              <a:t>genau</a:t>
            </a:r>
            <a:r>
              <a:rPr lang="de-DE" sz="2200" b="0" i="1" dirty="0">
                <a:latin typeface="+mn-lt"/>
              </a:rPr>
              <a:t> das, was in das </a:t>
            </a:r>
            <a:r>
              <a:rPr lang="de-DE" sz="2200" b="1" i="1" dirty="0">
                <a:latin typeface="+mn-lt"/>
              </a:rPr>
              <a:t>Schema</a:t>
            </a:r>
            <a:r>
              <a:rPr lang="de-DE" sz="2200" b="0" i="1" dirty="0">
                <a:latin typeface="+mn-lt"/>
              </a:rPr>
              <a:t> passt, das man gerne hätte.“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27D194C-1049-7439-D969-887B870338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75D98-0EF1-49B7-B018-DE8ED231CC89}" type="slidenum">
              <a:rPr lang="de-DE" smtClean="0"/>
              <a:pPr/>
              <a:t>19</a:t>
            </a:fld>
            <a:endParaRPr 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E3677D06-DC33-C010-DE8C-53AC87C375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2647" y="1569196"/>
            <a:ext cx="4899353" cy="4787154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1A9E7191-C45B-4566-690A-AAE3AF75AF9E}"/>
              </a:ext>
            </a:extLst>
          </p:cNvPr>
          <p:cNvSpPr txBox="1"/>
          <p:nvPr/>
        </p:nvSpPr>
        <p:spPr>
          <a:xfrm>
            <a:off x="2984212" y="5983244"/>
            <a:ext cx="46425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>
                <a:solidFill>
                  <a:schemeClr val="tx2"/>
                </a:solidFill>
                <a:latin typeface="+mn-lt"/>
              </a:rPr>
              <a:t>(Rektoreninterview, Kantonsschule Trogen)</a:t>
            </a:r>
          </a:p>
        </p:txBody>
      </p:sp>
    </p:spTree>
    <p:extLst>
      <p:ext uri="{BB962C8B-B14F-4D97-AF65-F5344CB8AC3E}">
        <p14:creationId xmlns:p14="http://schemas.microsoft.com/office/powerpoint/2010/main" val="1056885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702324-65D3-C2A2-D14D-3D54589ECD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905629C-364C-9C92-22DD-EE5E26195C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75D98-0EF1-49B7-B018-DE8ED231CC89}" type="slidenum">
              <a:rPr lang="de-DE" smtClean="0"/>
              <a:pPr/>
              <a:t>20</a:t>
            </a:fld>
            <a:endParaRPr lang="de-DE"/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BBDB951F-0A96-33EA-758B-890B5EBC25A4}"/>
              </a:ext>
            </a:extLst>
          </p:cNvPr>
          <p:cNvSpPr txBox="1">
            <a:spLocks/>
          </p:cNvSpPr>
          <p:nvPr/>
        </p:nvSpPr>
        <p:spPr>
          <a:xfrm>
            <a:off x="695326" y="819150"/>
            <a:ext cx="5196515" cy="1338263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de-DE" dirty="0"/>
              <a:t>Umsetzungs-</a:t>
            </a:r>
          </a:p>
          <a:p>
            <a:r>
              <a:rPr lang="de-DE" dirty="0" err="1"/>
              <a:t>werkstatt</a:t>
            </a:r>
            <a:endParaRPr lang="de-DE" dirty="0"/>
          </a:p>
        </p:txBody>
      </p:sp>
      <p:sp>
        <p:nvSpPr>
          <p:cNvPr id="10" name="Inhaltsplatzhalter 2">
            <a:extLst>
              <a:ext uri="{FF2B5EF4-FFF2-40B4-BE49-F238E27FC236}">
                <a16:creationId xmlns:a16="http://schemas.microsoft.com/office/drawing/2014/main" id="{A85C7228-060A-9CFE-B185-35552ABC200D}"/>
              </a:ext>
            </a:extLst>
          </p:cNvPr>
          <p:cNvSpPr txBox="1">
            <a:spLocks/>
          </p:cNvSpPr>
          <p:nvPr/>
        </p:nvSpPr>
        <p:spPr>
          <a:xfrm>
            <a:off x="695326" y="2366284"/>
            <a:ext cx="4762499" cy="37868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buSzPct val="80000"/>
            </a:pPr>
            <a:r>
              <a:rPr lang="de-DE" sz="2400" dirty="0">
                <a:solidFill>
                  <a:srgbClr val="192B46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Wo erleben Jugendliche hier an der Schule wenig oder keine Beteiligung?</a:t>
            </a:r>
          </a:p>
          <a:p>
            <a:pPr>
              <a:lnSpc>
                <a:spcPct val="110000"/>
              </a:lnSpc>
              <a:buSzPct val="80000"/>
            </a:pPr>
            <a:r>
              <a:rPr lang="de-DE" sz="2400" dirty="0">
                <a:solidFill>
                  <a:srgbClr val="192B46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An welcher Stelle wäre mehr Mitsprache möglich, ohne Schutz oder Verantwortung abzugeben?</a:t>
            </a:r>
          </a:p>
          <a:p>
            <a:pPr>
              <a:lnSpc>
                <a:spcPct val="110000"/>
              </a:lnSpc>
              <a:buSzPct val="80000"/>
            </a:pPr>
            <a:r>
              <a:rPr lang="de-DE" sz="2400" dirty="0">
                <a:solidFill>
                  <a:srgbClr val="192B46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Was könnte ein konkreter erster Schritt sein, der sofort umsetzbar wäre?</a:t>
            </a:r>
            <a:endParaRPr lang="de-DE" sz="2400" dirty="0">
              <a:solidFill>
                <a:srgbClr val="192B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439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9C8E47-C341-16E6-A45F-F1D9BCF6B8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44282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1F1AF5-E811-A80A-99A6-A2640F1C15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>
            <a:extLst>
              <a:ext uri="{FF2B5EF4-FFF2-40B4-BE49-F238E27FC236}">
                <a16:creationId xmlns:a16="http://schemas.microsoft.com/office/drawing/2014/main" id="{54FF8530-3606-B451-D115-2E45B5B52391}"/>
              </a:ext>
            </a:extLst>
          </p:cNvPr>
          <p:cNvSpPr txBox="1">
            <a:spLocks/>
          </p:cNvSpPr>
          <p:nvPr/>
        </p:nvSpPr>
        <p:spPr>
          <a:xfrm>
            <a:off x="1187670" y="2948153"/>
            <a:ext cx="9743090" cy="237462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BundesSans Office" panose="020B0002030500000203" pitchFamily="34" charset="77"/>
                <a:ea typeface="+mj-ea"/>
                <a:cs typeface="+mj-cs"/>
              </a:defRPr>
            </a:lvl1pPr>
          </a:lstStyle>
          <a:p>
            <a:pPr algn="ctr"/>
            <a:r>
              <a:rPr lang="de-DE" sz="6000" kern="0" dirty="0"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Vertiefung mediatisierte sexualisierte Gewalt</a:t>
            </a:r>
          </a:p>
        </p:txBody>
      </p:sp>
      <p:sp>
        <p:nvSpPr>
          <p:cNvPr id="5" name="Textplatzhalter 2">
            <a:extLst>
              <a:ext uri="{FF2B5EF4-FFF2-40B4-BE49-F238E27FC236}">
                <a16:creationId xmlns:a16="http://schemas.microsoft.com/office/drawing/2014/main" id="{F4E858B7-C6A4-45A3-9CF6-A5FB69FFF1C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462290" y="1401418"/>
            <a:ext cx="2763838" cy="358775"/>
          </a:xfrm>
        </p:spPr>
        <p:txBody>
          <a:bodyPr/>
          <a:lstStyle/>
          <a:p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Wahlmodul III</a:t>
            </a:r>
          </a:p>
        </p:txBody>
      </p:sp>
    </p:spTree>
    <p:extLst>
      <p:ext uri="{BB962C8B-B14F-4D97-AF65-F5344CB8AC3E}">
        <p14:creationId xmlns:p14="http://schemas.microsoft.com/office/powerpoint/2010/main" val="31780825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2B7FB8-235B-2822-D6C3-1BDBFD1F67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3081829"/>
            <a:ext cx="5196515" cy="1009651"/>
          </a:xfrm>
        </p:spPr>
        <p:txBody>
          <a:bodyPr>
            <a:noAutofit/>
          </a:bodyPr>
          <a:lstStyle/>
          <a:p>
            <a:r>
              <a:rPr lang="de-DE" dirty="0">
                <a:latin typeface="+mn-lt"/>
              </a:rPr>
              <a:t>Einstieg: </a:t>
            </a:r>
            <a:br>
              <a:rPr lang="de-DE" dirty="0">
                <a:latin typeface="+mn-lt"/>
              </a:rPr>
            </a:br>
            <a:r>
              <a:rPr lang="de-DE" dirty="0">
                <a:solidFill>
                  <a:schemeClr val="tx2"/>
                </a:solidFill>
                <a:latin typeface="+mn-lt"/>
              </a:rPr>
              <a:t>Sätze vervollständigen</a:t>
            </a:r>
            <a:endParaRPr lang="de-DE" dirty="0">
              <a:solidFill>
                <a:schemeClr val="tx2"/>
              </a:solidFill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A9FBDB6-64EF-0B5F-290E-EECEA4FAB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75D98-0EF1-49B7-B018-DE8ED231CC89}" type="slidenum">
              <a:rPr lang="de-DE" smtClean="0"/>
              <a:pPr/>
              <a:t>23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061542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EBF207-A47D-919D-F9A2-704191D3CC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F65A5A3-C607-7878-6479-55CE52D765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3081829"/>
            <a:ext cx="5196515" cy="1009651"/>
          </a:xfrm>
        </p:spPr>
        <p:txBody>
          <a:bodyPr>
            <a:noAutofit/>
          </a:bodyPr>
          <a:lstStyle/>
          <a:p>
            <a:r>
              <a:rPr lang="de-DE" dirty="0">
                <a:latin typeface="+mn-lt"/>
              </a:rPr>
              <a:t>Zeit für ein Quiz!</a:t>
            </a:r>
            <a:br>
              <a:rPr lang="de-DE" dirty="0">
                <a:latin typeface="+mn-lt"/>
              </a:rPr>
            </a:br>
            <a:r>
              <a:rPr lang="de-DE" dirty="0">
                <a:solidFill>
                  <a:schemeClr val="tx2"/>
                </a:solidFill>
                <a:latin typeface="+mn-lt"/>
              </a:rPr>
              <a:t>Stimmt das – oder stimmt das nicht?</a:t>
            </a:r>
            <a:endParaRPr lang="de-DE" dirty="0">
              <a:solidFill>
                <a:schemeClr val="tx2"/>
              </a:solidFill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BD88791-027E-C346-6638-76CD8CAA3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75D98-0EF1-49B7-B018-DE8ED231CC89}" type="slidenum">
              <a:rPr lang="de-DE" smtClean="0"/>
              <a:pPr/>
              <a:t>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078565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883FED-E223-DD6D-F0E3-2E2FC6B3D1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3A3DF62-DCA7-1DD1-3620-553F45B45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75D98-0EF1-49B7-B018-DE8ED231CC89}" type="slidenum">
              <a:rPr lang="de-DE" smtClean="0"/>
              <a:pPr/>
              <a:t>25</a:t>
            </a:fld>
            <a:endParaRPr lang="de-DE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EF0648AC-D362-7159-9E73-3797A1229950}"/>
              </a:ext>
            </a:extLst>
          </p:cNvPr>
          <p:cNvSpPr txBox="1"/>
          <p:nvPr/>
        </p:nvSpPr>
        <p:spPr>
          <a:xfrm>
            <a:off x="776377" y="2107002"/>
            <a:ext cx="10653622" cy="2643996"/>
          </a:xfrm>
          <a:prstGeom prst="rect">
            <a:avLst/>
          </a:prstGeom>
          <a:solidFill>
            <a:schemeClr val="bg1"/>
          </a:solidFill>
          <a:ln w="152400" cap="sq">
            <a:solidFill>
              <a:schemeClr val="accent3"/>
            </a:solidFill>
            <a:miter lim="800000"/>
          </a:ln>
        </p:spPr>
        <p:txBody>
          <a:bodyPr wrap="square" lIns="180000" tIns="180000" rIns="180000" bIns="180000" rtlCol="0" anchor="ctr" anchorCtr="0">
            <a:noAutofit/>
          </a:bodyPr>
          <a:lstStyle/>
          <a:p>
            <a:pPr algn="ctr"/>
            <a:r>
              <a:rPr lang="de-DE" sz="4400" dirty="0">
                <a:solidFill>
                  <a:schemeClr val="accent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„Wenn Jugendliche sich digital intime Bilder verschicken, ist das sexualisierte Gewalt.“</a:t>
            </a:r>
            <a:endParaRPr lang="de-DE" sz="4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86393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1A4DDE-B1DA-53DF-77C4-43B5EC577D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5F13E52-C710-C8A3-7E3C-4E70E195B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75D98-0EF1-49B7-B018-DE8ED231CC89}" type="slidenum">
              <a:rPr lang="de-DE" smtClean="0"/>
              <a:pPr/>
              <a:t>26</a:t>
            </a:fld>
            <a:endParaRPr lang="de-DE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A4E11EA5-52DA-2DA6-9340-2D0ECE323FEA}"/>
              </a:ext>
            </a:extLst>
          </p:cNvPr>
          <p:cNvSpPr txBox="1"/>
          <p:nvPr/>
        </p:nvSpPr>
        <p:spPr>
          <a:xfrm>
            <a:off x="776377" y="2107002"/>
            <a:ext cx="10653622" cy="2643996"/>
          </a:xfrm>
          <a:prstGeom prst="rect">
            <a:avLst/>
          </a:prstGeom>
          <a:solidFill>
            <a:schemeClr val="bg1"/>
          </a:solidFill>
          <a:ln w="152400" cap="sq">
            <a:solidFill>
              <a:schemeClr val="accent3"/>
            </a:solidFill>
            <a:miter lim="800000"/>
          </a:ln>
        </p:spPr>
        <p:txBody>
          <a:bodyPr wrap="square" lIns="180000" tIns="180000" rIns="180000" bIns="180000" rtlCol="0" anchor="ctr" anchorCtr="0">
            <a:noAutofit/>
          </a:bodyPr>
          <a:lstStyle/>
          <a:p>
            <a:pPr algn="ctr"/>
            <a:r>
              <a:rPr lang="de-DE" sz="4400" dirty="0">
                <a:solidFill>
                  <a:schemeClr val="accent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„Sexualisierte mediatisierte Gewalt </a:t>
            </a:r>
          </a:p>
          <a:p>
            <a:pPr algn="ctr"/>
            <a:r>
              <a:rPr lang="de-DE" sz="4400" dirty="0">
                <a:solidFill>
                  <a:schemeClr val="accent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findet nur online statt.“</a:t>
            </a:r>
            <a:endParaRPr lang="de-DE" sz="4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75276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D0063C-75F8-9F9B-7BCF-A0787BC294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64536D0-9B80-8AAC-6D68-7157D19CA3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75D98-0EF1-49B7-B018-DE8ED231CC89}" type="slidenum">
              <a:rPr lang="de-DE" smtClean="0"/>
              <a:pPr/>
              <a:t>27</a:t>
            </a:fld>
            <a:endParaRPr lang="de-DE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B78FF7A9-B4E6-EF22-3E4F-EA2DC1C7474E}"/>
              </a:ext>
            </a:extLst>
          </p:cNvPr>
          <p:cNvSpPr txBox="1"/>
          <p:nvPr/>
        </p:nvSpPr>
        <p:spPr>
          <a:xfrm>
            <a:off x="776377" y="1752439"/>
            <a:ext cx="10653622" cy="3353122"/>
          </a:xfrm>
          <a:prstGeom prst="rect">
            <a:avLst/>
          </a:prstGeom>
          <a:solidFill>
            <a:schemeClr val="bg1"/>
          </a:solidFill>
          <a:ln w="152400" cap="sq">
            <a:solidFill>
              <a:schemeClr val="accent3"/>
            </a:solidFill>
            <a:miter lim="800000"/>
          </a:ln>
        </p:spPr>
        <p:txBody>
          <a:bodyPr wrap="square" lIns="180000" tIns="180000" rIns="180000" bIns="180000" rtlCol="0" anchor="ctr" anchorCtr="0">
            <a:noAutofit/>
          </a:bodyPr>
          <a:lstStyle/>
          <a:p>
            <a:pPr algn="ctr"/>
            <a:r>
              <a:rPr lang="de-DE" sz="4400" dirty="0">
                <a:solidFill>
                  <a:schemeClr val="accent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„Das Weiterleiten eines Bildes ohne Zustimmung kann für Betroffene sehr belastend sein, auch wenn es ‚nur‘ in einer Klassengruppe passiert.“</a:t>
            </a:r>
            <a:endParaRPr lang="de-DE" sz="4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97329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DD087C-F83B-D355-26DA-51B18EACD1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70176CF-0714-CB66-198B-6D9454F523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75D98-0EF1-49B7-B018-DE8ED231CC89}" type="slidenum">
              <a:rPr lang="de-DE" smtClean="0"/>
              <a:pPr/>
              <a:t>28</a:t>
            </a:fld>
            <a:endParaRPr lang="de-DE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7538D630-2D1E-4AE7-ADF4-4F945A982280}"/>
              </a:ext>
            </a:extLst>
          </p:cNvPr>
          <p:cNvSpPr txBox="1"/>
          <p:nvPr/>
        </p:nvSpPr>
        <p:spPr>
          <a:xfrm>
            <a:off x="776377" y="2186151"/>
            <a:ext cx="10653622" cy="2803795"/>
          </a:xfrm>
          <a:prstGeom prst="rect">
            <a:avLst/>
          </a:prstGeom>
          <a:solidFill>
            <a:schemeClr val="bg1"/>
          </a:solidFill>
          <a:ln w="152400" cap="sq">
            <a:solidFill>
              <a:schemeClr val="accent3"/>
            </a:solidFill>
            <a:miter lim="800000"/>
          </a:ln>
        </p:spPr>
        <p:txBody>
          <a:bodyPr wrap="square" lIns="180000" tIns="180000" rIns="180000" bIns="180000" rtlCol="0" anchor="ctr" anchorCtr="0">
            <a:noAutofit/>
          </a:bodyPr>
          <a:lstStyle/>
          <a:p>
            <a:pPr algn="ctr"/>
            <a:r>
              <a:rPr lang="de-DE" sz="4400" dirty="0">
                <a:solidFill>
                  <a:schemeClr val="accent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„Wenn Jugendliche intime Bilder an andere verschicken, sind sie selbst schuld, wenn diese ungefragt weiterverbreitet werden.“</a:t>
            </a:r>
            <a:endParaRPr lang="de-DE" sz="4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99114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B9F997-61B2-6165-ED34-10FFBBCE3A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865DC58-328B-C432-7EC5-654332BCC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75D98-0EF1-49B7-B018-DE8ED231CC89}" type="slidenum">
              <a:rPr lang="de-DE" smtClean="0"/>
              <a:pPr/>
              <a:t>29</a:t>
            </a:fld>
            <a:endParaRPr lang="de-DE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616B952A-0A30-3E22-08B3-796B76853BEB}"/>
              </a:ext>
            </a:extLst>
          </p:cNvPr>
          <p:cNvSpPr txBox="1"/>
          <p:nvPr/>
        </p:nvSpPr>
        <p:spPr>
          <a:xfrm>
            <a:off x="776377" y="2107002"/>
            <a:ext cx="10653622" cy="2643996"/>
          </a:xfrm>
          <a:prstGeom prst="rect">
            <a:avLst/>
          </a:prstGeom>
          <a:solidFill>
            <a:schemeClr val="bg1"/>
          </a:solidFill>
          <a:ln w="152400" cap="sq">
            <a:solidFill>
              <a:schemeClr val="accent3"/>
            </a:solidFill>
            <a:miter lim="800000"/>
          </a:ln>
        </p:spPr>
        <p:txBody>
          <a:bodyPr wrap="square" lIns="180000" tIns="180000" rIns="180000" bIns="180000" rtlCol="0" anchor="ctr" anchorCtr="0">
            <a:noAutofit/>
          </a:bodyPr>
          <a:lstStyle/>
          <a:p>
            <a:pPr algn="ctr"/>
            <a:r>
              <a:rPr lang="de-DE" sz="4400" dirty="0">
                <a:solidFill>
                  <a:schemeClr val="accent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„Mediatisierte sexualisierte Gewalt </a:t>
            </a:r>
          </a:p>
          <a:p>
            <a:pPr algn="ctr"/>
            <a:r>
              <a:rPr lang="de-DE" sz="4400" dirty="0">
                <a:solidFill>
                  <a:schemeClr val="accent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beginnt oft mit Gruppendruck.“</a:t>
            </a:r>
            <a:endParaRPr lang="de-DE" sz="4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00189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D24043-2682-79CC-9AE0-E4FDDC832A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B4EBF90-5B93-C205-1E1D-2D311BA70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75D98-0EF1-49B7-B018-DE8ED231CC89}" type="slidenum">
              <a:rPr lang="de-DE" smtClean="0"/>
              <a:pPr/>
              <a:t>30</a:t>
            </a:fld>
            <a:endParaRPr lang="de-DE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47D02041-CA09-D5C2-1D8E-E5AB455DF733}"/>
              </a:ext>
            </a:extLst>
          </p:cNvPr>
          <p:cNvSpPr txBox="1"/>
          <p:nvPr/>
        </p:nvSpPr>
        <p:spPr>
          <a:xfrm>
            <a:off x="776377" y="2186151"/>
            <a:ext cx="10653622" cy="2803795"/>
          </a:xfrm>
          <a:prstGeom prst="rect">
            <a:avLst/>
          </a:prstGeom>
          <a:solidFill>
            <a:schemeClr val="bg1"/>
          </a:solidFill>
          <a:ln w="152400" cap="sq">
            <a:solidFill>
              <a:schemeClr val="accent3"/>
            </a:solidFill>
            <a:miter lim="800000"/>
          </a:ln>
        </p:spPr>
        <p:txBody>
          <a:bodyPr wrap="square" lIns="180000" tIns="180000" rIns="180000" bIns="180000" rtlCol="0" anchor="ctr" anchorCtr="0">
            <a:noAutofit/>
          </a:bodyPr>
          <a:lstStyle/>
          <a:p>
            <a:pPr algn="ctr"/>
            <a:r>
              <a:rPr lang="de-DE" sz="4400" dirty="0">
                <a:solidFill>
                  <a:schemeClr val="accent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„Wenn eine Schülerin einer Lehrkraft von einem Vorfall erzählt, sollte die Lehrkraft zuerst alle Details klären, bevor sie handelt."</a:t>
            </a:r>
            <a:endParaRPr lang="de-DE" sz="4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796010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0F0E3D-8B78-DB85-E9B2-2A3ADA563D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D290F9E-A877-BBB6-BEE1-F0B847EC43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75D98-0EF1-49B7-B018-DE8ED231CC89}" type="slidenum">
              <a:rPr lang="de-DE" smtClean="0"/>
              <a:pPr/>
              <a:t>31</a:t>
            </a:fld>
            <a:endParaRPr lang="de-DE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A9220FCE-3A6E-AAA9-631B-599AD8497FDB}"/>
              </a:ext>
            </a:extLst>
          </p:cNvPr>
          <p:cNvSpPr txBox="1"/>
          <p:nvPr/>
        </p:nvSpPr>
        <p:spPr>
          <a:xfrm>
            <a:off x="776377" y="2186151"/>
            <a:ext cx="10653622" cy="2803795"/>
          </a:xfrm>
          <a:prstGeom prst="rect">
            <a:avLst/>
          </a:prstGeom>
          <a:solidFill>
            <a:schemeClr val="bg1"/>
          </a:solidFill>
          <a:ln w="152400" cap="sq">
            <a:solidFill>
              <a:schemeClr val="accent3"/>
            </a:solidFill>
            <a:miter lim="800000"/>
          </a:ln>
        </p:spPr>
        <p:txBody>
          <a:bodyPr wrap="square" lIns="180000" tIns="180000" rIns="180000" bIns="180000" rtlCol="0" anchor="ctr" anchorCtr="0">
            <a:noAutofit/>
          </a:bodyPr>
          <a:lstStyle/>
          <a:p>
            <a:pPr algn="ctr"/>
            <a:r>
              <a:rPr lang="de-DE" sz="4400" dirty="0">
                <a:solidFill>
                  <a:schemeClr val="accent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„Lehrkräfte müssen sich mit allen Apps und Plattformen auskennen, um mediatisierte sexualisierte Gewalt richtig einzuordnen.“</a:t>
            </a:r>
            <a:endParaRPr lang="de-DE" sz="4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6826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E65F28-D19D-CE43-F93E-ED99294618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63D71DA-D07D-2529-F2F7-0D5D96D137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75D98-0EF1-49B7-B018-DE8ED231CC89}" type="slidenum">
              <a:rPr lang="de-DE" smtClean="0"/>
              <a:pPr/>
              <a:t>32</a:t>
            </a:fld>
            <a:endParaRPr lang="de-DE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D8E2AA94-7ED2-7192-F983-F380671DDBA3}"/>
              </a:ext>
            </a:extLst>
          </p:cNvPr>
          <p:cNvSpPr txBox="1"/>
          <p:nvPr/>
        </p:nvSpPr>
        <p:spPr>
          <a:xfrm>
            <a:off x="776377" y="2186151"/>
            <a:ext cx="10653622" cy="2803795"/>
          </a:xfrm>
          <a:prstGeom prst="rect">
            <a:avLst/>
          </a:prstGeom>
          <a:solidFill>
            <a:schemeClr val="bg1"/>
          </a:solidFill>
          <a:ln w="152400" cap="sq">
            <a:solidFill>
              <a:schemeClr val="accent3"/>
            </a:solidFill>
            <a:miter lim="800000"/>
          </a:ln>
        </p:spPr>
        <p:txBody>
          <a:bodyPr wrap="square" lIns="180000" tIns="180000" rIns="180000" bIns="180000" rtlCol="0" anchor="ctr" anchorCtr="0">
            <a:noAutofit/>
          </a:bodyPr>
          <a:lstStyle/>
          <a:p>
            <a:pPr algn="ctr"/>
            <a:r>
              <a:rPr lang="de-DE" sz="4400" dirty="0">
                <a:solidFill>
                  <a:schemeClr val="accent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„Ein KI-generiertes Nacktbild einer </a:t>
            </a:r>
          </a:p>
          <a:p>
            <a:pPr algn="ctr"/>
            <a:r>
              <a:rPr lang="de-DE" sz="4400" dirty="0">
                <a:solidFill>
                  <a:schemeClr val="accent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Schülerin ist weniger schlimm als ein </a:t>
            </a:r>
          </a:p>
          <a:p>
            <a:pPr algn="ctr"/>
            <a:r>
              <a:rPr lang="de-DE" sz="4400" dirty="0">
                <a:solidFill>
                  <a:schemeClr val="accent1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echtes Foto, weil es ja nicht real ist.“</a:t>
            </a:r>
            <a:endParaRPr lang="de-DE" sz="4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79284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DEA62D-A25E-F99F-6B53-158265011F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20CFCF0-B7CE-B768-8804-9DAA96153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dirty="0"/>
              <a:t>Definition und Kennzeichen </a:t>
            </a:r>
            <a:br>
              <a:rPr lang="de-DE" dirty="0"/>
            </a:br>
            <a:r>
              <a:rPr lang="de-DE" dirty="0"/>
              <a:t>mediatisierte sexualisierte Gewalt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60DBB5D-4951-9510-3D7C-04BC02ED84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75D98-0EF1-49B7-B018-DE8ED231CC89}" type="slidenum">
              <a:rPr lang="de-DE" smtClean="0"/>
              <a:pPr/>
              <a:t>33</a:t>
            </a:fld>
            <a:endParaRPr lang="de-DE"/>
          </a:p>
        </p:txBody>
      </p:sp>
      <p:sp>
        <p:nvSpPr>
          <p:cNvPr id="12" name="Inhaltsplatzhalter 11">
            <a:extLst>
              <a:ext uri="{FF2B5EF4-FFF2-40B4-BE49-F238E27FC236}">
                <a16:creationId xmlns:a16="http://schemas.microsoft.com/office/drawing/2014/main" id="{A50890DA-0FD9-7F37-07CF-FE5D28641C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4" y="2187574"/>
            <a:ext cx="9194910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de-DE" sz="2400" b="1" dirty="0">
                <a:solidFill>
                  <a:srgbClr val="192B46"/>
                </a:solidFill>
              </a:rPr>
              <a:t>Digitaler Alltag</a:t>
            </a:r>
          </a:p>
          <a:p>
            <a:pPr marL="342000" indent="-342000">
              <a:lnSpc>
                <a:spcPct val="120000"/>
              </a:lnSpc>
              <a:buSzPct val="80000"/>
            </a:pPr>
            <a:r>
              <a:rPr lang="de-DE" sz="2200" dirty="0">
                <a:solidFill>
                  <a:srgbClr val="192B46"/>
                </a:solidFill>
              </a:rPr>
              <a:t>Soziale Medien, Messenger und Bild-/Videoplattformen sind Teil jugendlicher Lebenswelt</a:t>
            </a:r>
          </a:p>
          <a:p>
            <a:pPr marL="342000" indent="-342000">
              <a:lnSpc>
                <a:spcPct val="120000"/>
              </a:lnSpc>
              <a:buSzPct val="80000"/>
            </a:pPr>
            <a:r>
              <a:rPr lang="de-DE" sz="2200" dirty="0">
                <a:solidFill>
                  <a:srgbClr val="192B46"/>
                </a:solidFill>
              </a:rPr>
              <a:t>Grenzverletzungen und Machtmissbrauch verlagern sich dadurch auch in digitale Räume</a:t>
            </a:r>
          </a:p>
          <a:p>
            <a:pPr marL="342000" indent="-342000">
              <a:lnSpc>
                <a:spcPct val="120000"/>
              </a:lnSpc>
              <a:buSzPct val="80000"/>
            </a:pPr>
            <a:r>
              <a:rPr lang="de-DE" sz="2200" dirty="0">
                <a:solidFill>
                  <a:srgbClr val="192B46"/>
                </a:solidFill>
              </a:rPr>
              <a:t>Mediatisierte sexualisierte Gewalt ist kein Randphänomen, sondern Teil des Schulalltags</a:t>
            </a:r>
          </a:p>
          <a:p>
            <a:pPr>
              <a:lnSpc>
                <a:spcPct val="120000"/>
              </a:lnSpc>
            </a:pPr>
            <a:endParaRPr lang="de-DE" sz="2400" dirty="0"/>
          </a:p>
        </p:txBody>
      </p:sp>
    </p:spTree>
    <p:extLst>
      <p:ext uri="{BB962C8B-B14F-4D97-AF65-F5344CB8AC3E}">
        <p14:creationId xmlns:p14="http://schemas.microsoft.com/office/powerpoint/2010/main" val="208582022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7D501B-3F47-3923-75DC-77F22A3805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>
            <a:extLst>
              <a:ext uri="{FF2B5EF4-FFF2-40B4-BE49-F238E27FC236}">
                <a16:creationId xmlns:a16="http://schemas.microsoft.com/office/drawing/2014/main" id="{08E06712-3662-1573-A8D8-C70792E1A30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5076" y="616886"/>
            <a:ext cx="6565024" cy="6279588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A1926547-2ECF-7496-8FFA-9CA2BE5F5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dirty="0"/>
              <a:t>Definition und Kennzeichen </a:t>
            </a:r>
            <a:br>
              <a:rPr lang="de-DE" dirty="0"/>
            </a:br>
            <a:r>
              <a:rPr lang="de-DE" dirty="0"/>
              <a:t>mediatisierte sexualisierte Gewalt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1B700F9-A9D8-B684-19DD-1D5228FA1F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7" y="2326639"/>
            <a:ext cx="5999763" cy="3850323"/>
          </a:xfrm>
        </p:spPr>
        <p:txBody>
          <a:bodyPr/>
          <a:lstStyle/>
          <a:p>
            <a:pPr marL="0" indent="0">
              <a:lnSpc>
                <a:spcPct val="120000"/>
              </a:lnSpc>
              <a:buNone/>
            </a:pPr>
            <a:r>
              <a:rPr lang="de-DE" sz="2400" b="0" i="1" dirty="0">
                <a:latin typeface="+mn-lt"/>
              </a:rPr>
              <a:t>„Sexualisierte Gewalt mit digitalem Medieneinsatz umfasst unterschiedliche Phänomene, deren charakteristisches Merkmal neben einer Sexualisierung der Einsatz digitaler Medien sowohl zur Anbahnung, Fortsetzung wie auch zur Verübung der jeweiligen Gewaltformen ist.“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263A2B6-BFCD-5A4D-9C6B-804D48520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75D98-0EF1-49B7-B018-DE8ED231CC89}" type="slidenum">
              <a:rPr lang="de-DE" smtClean="0"/>
              <a:pPr/>
              <a:t>34</a:t>
            </a:fld>
            <a:endParaRPr lang="de-DE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A7519B56-FE90-A458-0F9C-28AE44B923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2647" y="1569196"/>
            <a:ext cx="4899353" cy="4787154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F1353A55-666D-F159-C263-DCEF9309158A}"/>
              </a:ext>
            </a:extLst>
          </p:cNvPr>
          <p:cNvSpPr txBox="1"/>
          <p:nvPr/>
        </p:nvSpPr>
        <p:spPr>
          <a:xfrm>
            <a:off x="3952160" y="5494089"/>
            <a:ext cx="27429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de-DE" sz="2000" dirty="0">
                <a:solidFill>
                  <a:schemeClr val="tx2"/>
                </a:solidFill>
                <a:latin typeface="+mn-lt"/>
              </a:rPr>
              <a:t>(vgl. </a:t>
            </a:r>
            <a:r>
              <a:rPr lang="de-DE" sz="2000" dirty="0" err="1">
                <a:solidFill>
                  <a:schemeClr val="tx2"/>
                </a:solidFill>
                <a:latin typeface="+mn-lt"/>
              </a:rPr>
              <a:t>Kärgel</a:t>
            </a:r>
            <a:r>
              <a:rPr lang="de-DE" sz="2000" dirty="0">
                <a:solidFill>
                  <a:schemeClr val="tx2"/>
                </a:solidFill>
                <a:latin typeface="+mn-lt"/>
              </a:rPr>
              <a:t>/</a:t>
            </a:r>
            <a:r>
              <a:rPr lang="de-DE" sz="2000" dirty="0" err="1">
                <a:solidFill>
                  <a:schemeClr val="tx2"/>
                </a:solidFill>
                <a:latin typeface="+mn-lt"/>
              </a:rPr>
              <a:t>Vobbe</a:t>
            </a:r>
            <a:r>
              <a:rPr lang="de-DE" sz="2000" dirty="0">
                <a:solidFill>
                  <a:schemeClr val="tx2"/>
                </a:solidFill>
                <a:latin typeface="+mn-lt"/>
              </a:rPr>
              <a:t> 2021)</a:t>
            </a:r>
            <a:endParaRPr lang="de-DE" sz="2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890134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E2A3E40-9360-1F66-D084-BC8D852E65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Formen mediatisierter sexualisierter Gewalt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D78CE77-21FE-7D46-4432-7D7FEA182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75D98-0EF1-49B7-B018-DE8ED231CC89}" type="slidenum">
              <a:rPr lang="de-DE" smtClean="0"/>
              <a:pPr/>
              <a:t>35</a:t>
            </a:fld>
            <a:endParaRPr lang="de-DE"/>
          </a:p>
        </p:txBody>
      </p:sp>
      <p:sp>
        <p:nvSpPr>
          <p:cNvPr id="9" name="Pfeil nach rechts 8">
            <a:extLst>
              <a:ext uri="{FF2B5EF4-FFF2-40B4-BE49-F238E27FC236}">
                <a16:creationId xmlns:a16="http://schemas.microsoft.com/office/drawing/2014/main" id="{2C04F927-1FBE-FD61-CE9C-2F01AD42A18A}"/>
              </a:ext>
            </a:extLst>
          </p:cNvPr>
          <p:cNvSpPr/>
          <p:nvPr/>
        </p:nvSpPr>
        <p:spPr>
          <a:xfrm>
            <a:off x="3373662" y="1825625"/>
            <a:ext cx="1171575" cy="185738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4" name="Inhaltsplatzhalter 2">
            <a:extLst>
              <a:ext uri="{FF2B5EF4-FFF2-40B4-BE49-F238E27FC236}">
                <a16:creationId xmlns:a16="http://schemas.microsoft.com/office/drawing/2014/main" id="{859F93DF-A46E-6C63-70BD-1B8DBDF8D7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7" y="1630552"/>
            <a:ext cx="4583810" cy="5160391"/>
          </a:xfrm>
        </p:spPr>
        <p:txBody>
          <a:bodyPr>
            <a:normAutofit/>
          </a:bodyPr>
          <a:lstStyle/>
          <a:p>
            <a:pPr marL="342000" indent="-342000">
              <a:lnSpc>
                <a:spcPct val="120000"/>
              </a:lnSpc>
              <a:buSzPct val="80000"/>
            </a:pPr>
            <a:r>
              <a:rPr lang="de-DE" sz="2400" dirty="0" err="1"/>
              <a:t>Cybergrooming</a:t>
            </a:r>
            <a:endParaRPr lang="de-DE" sz="2400" dirty="0"/>
          </a:p>
          <a:p>
            <a:pPr marL="342000" indent="-342000">
              <a:lnSpc>
                <a:spcPct val="120000"/>
              </a:lnSpc>
              <a:buSzPct val="80000"/>
            </a:pPr>
            <a:r>
              <a:rPr lang="de-DE" sz="2400" dirty="0"/>
              <a:t>Livestream-Missbrauch</a:t>
            </a:r>
          </a:p>
          <a:p>
            <a:pPr marL="342000" indent="-342000">
              <a:lnSpc>
                <a:spcPct val="120000"/>
              </a:lnSpc>
              <a:buSzPct val="80000"/>
            </a:pPr>
            <a:r>
              <a:rPr lang="de-DE" sz="2400" dirty="0"/>
              <a:t>Revenge </a:t>
            </a:r>
            <a:r>
              <a:rPr lang="de-DE" sz="2400" dirty="0" err="1"/>
              <a:t>Porn</a:t>
            </a:r>
            <a:endParaRPr lang="de-DE" sz="2400" dirty="0"/>
          </a:p>
          <a:p>
            <a:pPr marL="342000" indent="-342000">
              <a:lnSpc>
                <a:spcPct val="120000"/>
              </a:lnSpc>
              <a:buSzPct val="80000"/>
            </a:pPr>
            <a:r>
              <a:rPr lang="de-DE" sz="2400" dirty="0" err="1"/>
              <a:t>Sextortion</a:t>
            </a:r>
            <a:endParaRPr lang="de-DE" sz="2400" dirty="0"/>
          </a:p>
          <a:p>
            <a:pPr marL="342000" indent="-342000">
              <a:lnSpc>
                <a:spcPct val="120000"/>
              </a:lnSpc>
              <a:buSzPct val="80000"/>
            </a:pPr>
            <a:r>
              <a:rPr lang="de-DE" sz="2400" dirty="0" err="1"/>
              <a:t>Sharegewaltigung</a:t>
            </a:r>
            <a:endParaRPr lang="de-DE" sz="2400" dirty="0"/>
          </a:p>
          <a:p>
            <a:pPr marL="342000" indent="-342000">
              <a:lnSpc>
                <a:spcPct val="120000"/>
              </a:lnSpc>
              <a:buSzPct val="80000"/>
            </a:pPr>
            <a:r>
              <a:rPr lang="de-DE" sz="2400" dirty="0"/>
              <a:t>Sexualisierte Grenzverletzungen in Chats und Gruppen</a:t>
            </a:r>
          </a:p>
          <a:p>
            <a:pPr marL="342000" indent="-342000">
              <a:lnSpc>
                <a:spcPct val="120000"/>
              </a:lnSpc>
              <a:buSzPct val="80000"/>
            </a:pPr>
            <a:r>
              <a:rPr lang="de-DE" sz="2400" dirty="0"/>
              <a:t>Sexualisierte Deepfakes und </a:t>
            </a:r>
            <a:br>
              <a:rPr lang="de-DE" sz="2400" dirty="0"/>
            </a:br>
            <a:r>
              <a:rPr lang="de-DE" sz="2400" dirty="0"/>
              <a:t>KI-manipulierte Inhalte</a:t>
            </a:r>
          </a:p>
          <a:p>
            <a:pPr>
              <a:lnSpc>
                <a:spcPct val="120000"/>
              </a:lnSpc>
            </a:pPr>
            <a:endParaRPr lang="de-DE" sz="2400" dirty="0"/>
          </a:p>
          <a:p>
            <a:pPr>
              <a:lnSpc>
                <a:spcPct val="120000"/>
              </a:lnSpc>
            </a:pPr>
            <a:endParaRPr lang="de-DE" sz="2400" dirty="0"/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2D0A4852-C509-0BE4-A3AF-E226076620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2976" y="955980"/>
            <a:ext cx="6132192" cy="4445076"/>
          </a:xfrm>
          <a:prstGeom prst="rect">
            <a:avLst/>
          </a:prstGeom>
        </p:spPr>
      </p:pic>
      <p:sp>
        <p:nvSpPr>
          <p:cNvPr id="16" name="Textfeld 15">
            <a:extLst>
              <a:ext uri="{FF2B5EF4-FFF2-40B4-BE49-F238E27FC236}">
                <a16:creationId xmlns:a16="http://schemas.microsoft.com/office/drawing/2014/main" id="{7DEEDB46-71EE-1E10-B870-76FB2E8664D3}"/>
              </a:ext>
            </a:extLst>
          </p:cNvPr>
          <p:cNvSpPr txBox="1"/>
          <p:nvPr/>
        </p:nvSpPr>
        <p:spPr>
          <a:xfrm>
            <a:off x="5779008" y="1654293"/>
            <a:ext cx="5510784" cy="26310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sz="2200" dirty="0">
                <a:solidFill>
                  <a:schemeClr val="bg1"/>
                </a:solidFill>
              </a:rPr>
              <a:t>Täter und Täterinnen nehmen online Kontakt zu Kindern und Jugendlichen auf, mit dem Ziel, diese zu manipulieren und sexuell zu missbrauchen.</a:t>
            </a:r>
          </a:p>
          <a:p>
            <a:pPr marL="285750" lvl="0" indent="-285750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sz="2200" dirty="0">
                <a:solidFill>
                  <a:schemeClr val="bg1"/>
                </a:solidFill>
              </a:rPr>
              <a:t>Orte: z. B. Soziale Medien, Messenger-Dienste und auch Chats von Online-Spielen.</a:t>
            </a:r>
          </a:p>
        </p:txBody>
      </p:sp>
    </p:spTree>
    <p:extLst>
      <p:ext uri="{BB962C8B-B14F-4D97-AF65-F5344CB8AC3E}">
        <p14:creationId xmlns:p14="http://schemas.microsoft.com/office/powerpoint/2010/main" val="288917125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68D361-4A42-7A2C-C0B3-F15A130F40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Inhaltsplatzhalter 2">
            <a:extLst>
              <a:ext uri="{FF2B5EF4-FFF2-40B4-BE49-F238E27FC236}">
                <a16:creationId xmlns:a16="http://schemas.microsoft.com/office/drawing/2014/main" id="{728875B7-0297-A839-5AF1-2AF41D9A4F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7" y="1630552"/>
            <a:ext cx="4583810" cy="5160391"/>
          </a:xfrm>
        </p:spPr>
        <p:txBody>
          <a:bodyPr>
            <a:normAutofit/>
          </a:bodyPr>
          <a:lstStyle/>
          <a:p>
            <a:pPr marL="342000" indent="-342000">
              <a:lnSpc>
                <a:spcPct val="120000"/>
              </a:lnSpc>
              <a:buSzPct val="80000"/>
            </a:pPr>
            <a:r>
              <a:rPr lang="de-DE" sz="2400" dirty="0" err="1"/>
              <a:t>Cybergrooming</a:t>
            </a:r>
            <a:endParaRPr lang="de-DE" sz="2400" dirty="0"/>
          </a:p>
          <a:p>
            <a:pPr marL="342000" indent="-342000">
              <a:lnSpc>
                <a:spcPct val="120000"/>
              </a:lnSpc>
              <a:buSzPct val="80000"/>
            </a:pPr>
            <a:r>
              <a:rPr lang="de-DE" sz="2400" dirty="0"/>
              <a:t>Livestream-Missbrauch</a:t>
            </a:r>
          </a:p>
          <a:p>
            <a:pPr marL="342000" indent="-342000">
              <a:lnSpc>
                <a:spcPct val="120000"/>
              </a:lnSpc>
              <a:buSzPct val="80000"/>
            </a:pPr>
            <a:r>
              <a:rPr lang="de-DE" sz="2400" dirty="0"/>
              <a:t>Revenge </a:t>
            </a:r>
            <a:r>
              <a:rPr lang="de-DE" sz="2400" dirty="0" err="1"/>
              <a:t>Porn</a:t>
            </a:r>
            <a:endParaRPr lang="de-DE" sz="2400" dirty="0"/>
          </a:p>
          <a:p>
            <a:pPr marL="342000" indent="-342000">
              <a:lnSpc>
                <a:spcPct val="120000"/>
              </a:lnSpc>
              <a:buSzPct val="80000"/>
            </a:pPr>
            <a:r>
              <a:rPr lang="de-DE" sz="2400" dirty="0" err="1"/>
              <a:t>Sextortion</a:t>
            </a:r>
            <a:endParaRPr lang="de-DE" sz="2400" dirty="0"/>
          </a:p>
          <a:p>
            <a:pPr marL="342000" indent="-342000">
              <a:lnSpc>
                <a:spcPct val="120000"/>
              </a:lnSpc>
              <a:buSzPct val="80000"/>
            </a:pPr>
            <a:r>
              <a:rPr lang="de-DE" sz="2400" dirty="0" err="1"/>
              <a:t>Sharegewaltigung</a:t>
            </a:r>
            <a:endParaRPr lang="de-DE" sz="2400" dirty="0"/>
          </a:p>
          <a:p>
            <a:pPr marL="342000" indent="-342000">
              <a:lnSpc>
                <a:spcPct val="120000"/>
              </a:lnSpc>
              <a:buSzPct val="80000"/>
            </a:pPr>
            <a:r>
              <a:rPr lang="de-DE" sz="2400" dirty="0"/>
              <a:t>Sexualisierte Grenzverletzungen in Chats und Gruppen</a:t>
            </a:r>
          </a:p>
          <a:p>
            <a:pPr marL="342000" indent="-342000">
              <a:lnSpc>
                <a:spcPct val="120000"/>
              </a:lnSpc>
              <a:buSzPct val="80000"/>
            </a:pPr>
            <a:r>
              <a:rPr lang="de-DE" sz="2400" dirty="0"/>
              <a:t>Sexualisierte Deepfakes und </a:t>
            </a:r>
            <a:br>
              <a:rPr lang="de-DE" sz="2400" dirty="0"/>
            </a:br>
            <a:r>
              <a:rPr lang="de-DE" sz="2400" dirty="0"/>
              <a:t>KI-manipulierte Inhalte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439D91C-F04A-91E3-E08C-E906E7FD4B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Formen mediatisierter sexualisierter Gewalt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58C32F7-7DF4-1154-12C7-3B65D6CC9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75D98-0EF1-49B7-B018-DE8ED231CC89}" type="slidenum">
              <a:rPr lang="de-DE" smtClean="0"/>
              <a:pPr/>
              <a:t>36</a:t>
            </a:fld>
            <a:endParaRPr lang="de-DE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F012E86C-F95F-8FE1-4794-5E2400FA9E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2976" y="1706880"/>
            <a:ext cx="5510784" cy="1950720"/>
          </a:xfrm>
          <a:prstGeom prst="rect">
            <a:avLst/>
          </a:prstGeom>
        </p:spPr>
      </p:pic>
      <p:sp>
        <p:nvSpPr>
          <p:cNvPr id="14" name="Textfeld 13">
            <a:extLst>
              <a:ext uri="{FF2B5EF4-FFF2-40B4-BE49-F238E27FC236}">
                <a16:creationId xmlns:a16="http://schemas.microsoft.com/office/drawing/2014/main" id="{6B92B7A1-2A2C-149B-FF5B-B2C956DDC036}"/>
              </a:ext>
            </a:extLst>
          </p:cNvPr>
          <p:cNvSpPr txBox="1"/>
          <p:nvPr/>
        </p:nvSpPr>
        <p:spPr>
          <a:xfrm>
            <a:off x="5779008" y="2093205"/>
            <a:ext cx="5510784" cy="8777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20000"/>
              </a:lnSpc>
              <a:spcBef>
                <a:spcPts val="1000"/>
              </a:spcBef>
            </a:pPr>
            <a:r>
              <a:rPr lang="de-DE" sz="2200" dirty="0">
                <a:solidFill>
                  <a:schemeClr val="bg1"/>
                </a:solidFill>
              </a:rPr>
              <a:t>Sexueller Missbrauch in Echtzeit über die Webcam oder Streaming-Dienste.</a:t>
            </a:r>
          </a:p>
        </p:txBody>
      </p:sp>
      <p:sp>
        <p:nvSpPr>
          <p:cNvPr id="3" name="Pfeil nach rechts 2">
            <a:extLst>
              <a:ext uri="{FF2B5EF4-FFF2-40B4-BE49-F238E27FC236}">
                <a16:creationId xmlns:a16="http://schemas.microsoft.com/office/drawing/2014/main" id="{F82BDE3A-E84F-E580-C1DC-C8A5AFB02443}"/>
              </a:ext>
            </a:extLst>
          </p:cNvPr>
          <p:cNvSpPr/>
          <p:nvPr/>
        </p:nvSpPr>
        <p:spPr>
          <a:xfrm>
            <a:off x="4181135" y="2377412"/>
            <a:ext cx="1171575" cy="185738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73143074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E55748-362B-DD13-E103-998A278C5F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nhaltsplatzhalter 2">
            <a:extLst>
              <a:ext uri="{FF2B5EF4-FFF2-40B4-BE49-F238E27FC236}">
                <a16:creationId xmlns:a16="http://schemas.microsoft.com/office/drawing/2014/main" id="{BD8FC02E-2A9A-1A5D-FA80-B0D4D6CFFF50}"/>
              </a:ext>
            </a:extLst>
          </p:cNvPr>
          <p:cNvSpPr txBox="1">
            <a:spLocks/>
          </p:cNvSpPr>
          <p:nvPr/>
        </p:nvSpPr>
        <p:spPr>
          <a:xfrm>
            <a:off x="695327" y="1630552"/>
            <a:ext cx="4583810" cy="51603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+mn-lt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000" indent="-342000">
              <a:lnSpc>
                <a:spcPct val="120000"/>
              </a:lnSpc>
              <a:buSzPct val="80000"/>
            </a:pPr>
            <a:r>
              <a:rPr lang="de-DE" sz="2400" dirty="0" err="1"/>
              <a:t>Cybergrooming</a:t>
            </a:r>
            <a:endParaRPr lang="de-DE" sz="2400" dirty="0"/>
          </a:p>
          <a:p>
            <a:pPr marL="342000" indent="-342000">
              <a:lnSpc>
                <a:spcPct val="120000"/>
              </a:lnSpc>
              <a:buSzPct val="80000"/>
            </a:pPr>
            <a:r>
              <a:rPr lang="de-DE" sz="2400" dirty="0"/>
              <a:t>Livestream-Missbrauch</a:t>
            </a:r>
          </a:p>
          <a:p>
            <a:pPr marL="342000" indent="-342000">
              <a:lnSpc>
                <a:spcPct val="120000"/>
              </a:lnSpc>
              <a:buSzPct val="80000"/>
            </a:pPr>
            <a:r>
              <a:rPr lang="de-DE" sz="2400" dirty="0"/>
              <a:t>Revenge </a:t>
            </a:r>
            <a:r>
              <a:rPr lang="de-DE" sz="2400" dirty="0" err="1"/>
              <a:t>Porn</a:t>
            </a:r>
            <a:endParaRPr lang="de-DE" sz="2400" dirty="0"/>
          </a:p>
          <a:p>
            <a:pPr marL="342000" indent="-342000">
              <a:lnSpc>
                <a:spcPct val="120000"/>
              </a:lnSpc>
              <a:buSzPct val="80000"/>
            </a:pPr>
            <a:r>
              <a:rPr lang="de-DE" sz="2400" dirty="0" err="1"/>
              <a:t>Sextortion</a:t>
            </a:r>
            <a:endParaRPr lang="de-DE" sz="2400" dirty="0"/>
          </a:p>
          <a:p>
            <a:pPr marL="342000" indent="-342000">
              <a:lnSpc>
                <a:spcPct val="120000"/>
              </a:lnSpc>
              <a:buSzPct val="80000"/>
            </a:pPr>
            <a:r>
              <a:rPr lang="de-DE" sz="2400" dirty="0" err="1"/>
              <a:t>Sharegewaltigung</a:t>
            </a:r>
            <a:endParaRPr lang="de-DE" sz="2400" dirty="0"/>
          </a:p>
          <a:p>
            <a:pPr marL="342000" indent="-342000">
              <a:lnSpc>
                <a:spcPct val="120000"/>
              </a:lnSpc>
              <a:buSzPct val="80000"/>
            </a:pPr>
            <a:r>
              <a:rPr lang="de-DE" sz="2400" dirty="0"/>
              <a:t>Sexualisierte Grenzverletzungen in Chats und Gruppen</a:t>
            </a:r>
          </a:p>
          <a:p>
            <a:pPr marL="342000" indent="-342000">
              <a:lnSpc>
                <a:spcPct val="120000"/>
              </a:lnSpc>
              <a:buSzPct val="80000"/>
            </a:pPr>
            <a:r>
              <a:rPr lang="de-DE" sz="2400" dirty="0"/>
              <a:t>Sexualisierte Deepfakes und </a:t>
            </a:r>
            <a:br>
              <a:rPr lang="de-DE" sz="2400" dirty="0"/>
            </a:br>
            <a:r>
              <a:rPr lang="de-DE" sz="2400" dirty="0"/>
              <a:t>KI-manipulierte Inhalte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E1148E6-A724-0C92-BFC3-123B5C9A30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Formen mediatisierter sexualisierter Gewalt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A88DA91-BF58-E36D-3E00-F118F2E6DF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75D98-0EF1-49B7-B018-DE8ED231CC89}" type="slidenum">
              <a:rPr lang="de-DE" smtClean="0"/>
              <a:pPr/>
              <a:t>37</a:t>
            </a:fld>
            <a:endParaRPr lang="de-DE"/>
          </a:p>
        </p:txBody>
      </p:sp>
      <p:sp>
        <p:nvSpPr>
          <p:cNvPr id="7" name="Pfeil nach rechts 6">
            <a:extLst>
              <a:ext uri="{FF2B5EF4-FFF2-40B4-BE49-F238E27FC236}">
                <a16:creationId xmlns:a16="http://schemas.microsoft.com/office/drawing/2014/main" id="{736B5B22-15C7-2694-9A79-DAF048E049DF}"/>
              </a:ext>
            </a:extLst>
          </p:cNvPr>
          <p:cNvSpPr/>
          <p:nvPr/>
        </p:nvSpPr>
        <p:spPr>
          <a:xfrm>
            <a:off x="3105438" y="2946080"/>
            <a:ext cx="1171575" cy="185738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A9582055-71C5-947A-AAC6-BA5405BA37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2976" y="1865375"/>
            <a:ext cx="6132192" cy="2743201"/>
          </a:xfrm>
          <a:prstGeom prst="rect">
            <a:avLst/>
          </a:prstGeom>
        </p:spPr>
      </p:pic>
      <p:sp>
        <p:nvSpPr>
          <p:cNvPr id="13" name="Textfeld 12">
            <a:extLst>
              <a:ext uri="{FF2B5EF4-FFF2-40B4-BE49-F238E27FC236}">
                <a16:creationId xmlns:a16="http://schemas.microsoft.com/office/drawing/2014/main" id="{09BF7532-23A6-E66F-9204-2C16EC5FEBE3}"/>
              </a:ext>
            </a:extLst>
          </p:cNvPr>
          <p:cNvSpPr txBox="1"/>
          <p:nvPr/>
        </p:nvSpPr>
        <p:spPr>
          <a:xfrm>
            <a:off x="5779008" y="2373621"/>
            <a:ext cx="5510784" cy="12840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de-DE" sz="2200" dirty="0">
                <a:solidFill>
                  <a:schemeClr val="bg1"/>
                </a:solidFill>
              </a:rPr>
              <a:t>Fotos oder Videos werden ohne Zustimmung der gezeigten Person veröffentlicht, um sich an ihr zu rächen.</a:t>
            </a:r>
          </a:p>
        </p:txBody>
      </p:sp>
    </p:spTree>
    <p:extLst>
      <p:ext uri="{BB962C8B-B14F-4D97-AF65-F5344CB8AC3E}">
        <p14:creationId xmlns:p14="http://schemas.microsoft.com/office/powerpoint/2010/main" val="216686252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CC696F-8113-30A1-5124-D084263026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nhaltsplatzhalter 2">
            <a:extLst>
              <a:ext uri="{FF2B5EF4-FFF2-40B4-BE49-F238E27FC236}">
                <a16:creationId xmlns:a16="http://schemas.microsoft.com/office/drawing/2014/main" id="{CABDD4B7-485E-2AEF-C32A-B1F8F34C0654}"/>
              </a:ext>
            </a:extLst>
          </p:cNvPr>
          <p:cNvSpPr txBox="1">
            <a:spLocks/>
          </p:cNvSpPr>
          <p:nvPr/>
        </p:nvSpPr>
        <p:spPr>
          <a:xfrm>
            <a:off x="695327" y="1630552"/>
            <a:ext cx="4583810" cy="51603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+mn-lt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000" indent="-342000">
              <a:lnSpc>
                <a:spcPct val="120000"/>
              </a:lnSpc>
              <a:buSzPct val="80000"/>
            </a:pPr>
            <a:r>
              <a:rPr lang="de-DE" sz="2400" dirty="0" err="1"/>
              <a:t>Cybergrooming</a:t>
            </a:r>
            <a:endParaRPr lang="de-DE" sz="2400" dirty="0"/>
          </a:p>
          <a:p>
            <a:pPr marL="342000" indent="-342000">
              <a:lnSpc>
                <a:spcPct val="120000"/>
              </a:lnSpc>
              <a:buSzPct val="80000"/>
            </a:pPr>
            <a:r>
              <a:rPr lang="de-DE" sz="2400" dirty="0"/>
              <a:t>Livestream-Missbrauch</a:t>
            </a:r>
          </a:p>
          <a:p>
            <a:pPr marL="342000" indent="-342000">
              <a:lnSpc>
                <a:spcPct val="120000"/>
              </a:lnSpc>
              <a:buSzPct val="80000"/>
            </a:pPr>
            <a:r>
              <a:rPr lang="de-DE" sz="2400" dirty="0"/>
              <a:t>Revenge </a:t>
            </a:r>
            <a:r>
              <a:rPr lang="de-DE" sz="2400" dirty="0" err="1"/>
              <a:t>Porn</a:t>
            </a:r>
            <a:endParaRPr lang="de-DE" sz="2400" dirty="0"/>
          </a:p>
          <a:p>
            <a:pPr marL="342000" indent="-342000">
              <a:lnSpc>
                <a:spcPct val="120000"/>
              </a:lnSpc>
              <a:buSzPct val="80000"/>
            </a:pPr>
            <a:r>
              <a:rPr lang="de-DE" sz="2400" dirty="0" err="1"/>
              <a:t>Sextortion</a:t>
            </a:r>
            <a:endParaRPr lang="de-DE" sz="2400" dirty="0"/>
          </a:p>
          <a:p>
            <a:pPr marL="342000" indent="-342000">
              <a:lnSpc>
                <a:spcPct val="120000"/>
              </a:lnSpc>
              <a:buSzPct val="80000"/>
            </a:pPr>
            <a:r>
              <a:rPr lang="de-DE" sz="2400" dirty="0" err="1"/>
              <a:t>Sharegewaltigung</a:t>
            </a:r>
            <a:endParaRPr lang="de-DE" sz="2400" dirty="0"/>
          </a:p>
          <a:p>
            <a:pPr marL="342000" indent="-342000">
              <a:lnSpc>
                <a:spcPct val="120000"/>
              </a:lnSpc>
              <a:buSzPct val="80000"/>
            </a:pPr>
            <a:r>
              <a:rPr lang="de-DE" sz="2400" dirty="0"/>
              <a:t>Sexualisierte Grenzverletzungen in Chats und Gruppen</a:t>
            </a:r>
          </a:p>
          <a:p>
            <a:pPr marL="342000" indent="-342000">
              <a:lnSpc>
                <a:spcPct val="120000"/>
              </a:lnSpc>
              <a:buSzPct val="80000"/>
            </a:pPr>
            <a:r>
              <a:rPr lang="de-DE" sz="2400" dirty="0"/>
              <a:t>Sexualisierte Deepfakes und </a:t>
            </a:r>
            <a:br>
              <a:rPr lang="de-DE" sz="2400" dirty="0"/>
            </a:br>
            <a:r>
              <a:rPr lang="de-DE" sz="2400" dirty="0"/>
              <a:t>KI-manipulierte Inhalte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235DEEF-A6FC-EC64-C592-988010D88E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Formen mediatisierter sexualisierter Gewalt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82B5E55-B77E-F428-3431-355EB01EBE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75D98-0EF1-49B7-B018-DE8ED231CC89}" type="slidenum">
              <a:rPr lang="de-DE" smtClean="0"/>
              <a:pPr/>
              <a:t>38</a:t>
            </a:fld>
            <a:endParaRPr lang="de-DE"/>
          </a:p>
        </p:txBody>
      </p:sp>
      <p:sp>
        <p:nvSpPr>
          <p:cNvPr id="7" name="Pfeil nach rechts 6">
            <a:extLst>
              <a:ext uri="{FF2B5EF4-FFF2-40B4-BE49-F238E27FC236}">
                <a16:creationId xmlns:a16="http://schemas.microsoft.com/office/drawing/2014/main" id="{0E7DB89A-7EDC-ABD9-D745-44610B593CB3}"/>
              </a:ext>
            </a:extLst>
          </p:cNvPr>
          <p:cNvSpPr/>
          <p:nvPr/>
        </p:nvSpPr>
        <p:spPr>
          <a:xfrm>
            <a:off x="2703102" y="3517392"/>
            <a:ext cx="1171575" cy="185738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1ED571E6-3A6B-9732-C549-58D4A5417E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2976" y="1821612"/>
            <a:ext cx="6132192" cy="4074935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9661FF36-BAA2-F49A-B873-C1A0136A55ED}"/>
              </a:ext>
            </a:extLst>
          </p:cNvPr>
          <p:cNvSpPr txBox="1"/>
          <p:nvPr/>
        </p:nvSpPr>
        <p:spPr>
          <a:xfrm>
            <a:off x="5779008" y="2519925"/>
            <a:ext cx="5510784" cy="2224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sz="2200" dirty="0">
                <a:solidFill>
                  <a:schemeClr val="bg1"/>
                </a:solidFill>
              </a:rPr>
              <a:t>Form der sexuellen Erpressung</a:t>
            </a:r>
          </a:p>
          <a:p>
            <a:pPr marL="342900" lvl="0" indent="-342900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sz="2200" dirty="0">
                <a:solidFill>
                  <a:schemeClr val="bg1"/>
                </a:solidFill>
              </a:rPr>
              <a:t>Es wird angedroht, intime Bilder oder Videos einer Person zu veröffentlichen. Die Opfer werden damit zu Geldzahlungen oder sexuellen Handlungen gezwungen.</a:t>
            </a:r>
          </a:p>
        </p:txBody>
      </p:sp>
    </p:spTree>
    <p:extLst>
      <p:ext uri="{BB962C8B-B14F-4D97-AF65-F5344CB8AC3E}">
        <p14:creationId xmlns:p14="http://schemas.microsoft.com/office/powerpoint/2010/main" val="232558868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33C0B6-816D-B277-8A6E-4BBF6D9885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nhaltsplatzhalter 2">
            <a:extLst>
              <a:ext uri="{FF2B5EF4-FFF2-40B4-BE49-F238E27FC236}">
                <a16:creationId xmlns:a16="http://schemas.microsoft.com/office/drawing/2014/main" id="{FD17DAFC-5E2C-826D-8ADD-37FB8249D2D7}"/>
              </a:ext>
            </a:extLst>
          </p:cNvPr>
          <p:cNvSpPr txBox="1">
            <a:spLocks/>
          </p:cNvSpPr>
          <p:nvPr/>
        </p:nvSpPr>
        <p:spPr>
          <a:xfrm>
            <a:off x="695327" y="1630552"/>
            <a:ext cx="4583810" cy="51603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+mn-lt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000" indent="-342000">
              <a:lnSpc>
                <a:spcPct val="120000"/>
              </a:lnSpc>
              <a:buSzPct val="80000"/>
            </a:pPr>
            <a:r>
              <a:rPr lang="de-DE" sz="2400" dirty="0" err="1"/>
              <a:t>Cybergrooming</a:t>
            </a:r>
            <a:endParaRPr lang="de-DE" sz="2400" dirty="0"/>
          </a:p>
          <a:p>
            <a:pPr marL="342000" indent="-342000">
              <a:lnSpc>
                <a:spcPct val="120000"/>
              </a:lnSpc>
              <a:buSzPct val="80000"/>
            </a:pPr>
            <a:r>
              <a:rPr lang="de-DE" sz="2400" dirty="0"/>
              <a:t>Livestream-Missbrauch</a:t>
            </a:r>
          </a:p>
          <a:p>
            <a:pPr marL="342000" indent="-342000">
              <a:lnSpc>
                <a:spcPct val="120000"/>
              </a:lnSpc>
              <a:buSzPct val="80000"/>
            </a:pPr>
            <a:r>
              <a:rPr lang="de-DE" sz="2400" dirty="0"/>
              <a:t>Revenge </a:t>
            </a:r>
            <a:r>
              <a:rPr lang="de-DE" sz="2400" dirty="0" err="1"/>
              <a:t>Porn</a:t>
            </a:r>
            <a:endParaRPr lang="de-DE" sz="2400" dirty="0"/>
          </a:p>
          <a:p>
            <a:pPr marL="342000" indent="-342000">
              <a:lnSpc>
                <a:spcPct val="120000"/>
              </a:lnSpc>
              <a:buSzPct val="80000"/>
            </a:pPr>
            <a:r>
              <a:rPr lang="de-DE" sz="2400" dirty="0" err="1"/>
              <a:t>Sextortion</a:t>
            </a:r>
            <a:endParaRPr lang="de-DE" sz="2400" dirty="0"/>
          </a:p>
          <a:p>
            <a:pPr marL="342000" indent="-342000">
              <a:lnSpc>
                <a:spcPct val="120000"/>
              </a:lnSpc>
              <a:buSzPct val="80000"/>
            </a:pPr>
            <a:r>
              <a:rPr lang="de-DE" sz="2400" dirty="0" err="1"/>
              <a:t>Sharegewaltigung</a:t>
            </a:r>
            <a:endParaRPr lang="de-DE" sz="2400" dirty="0"/>
          </a:p>
          <a:p>
            <a:pPr marL="342000" indent="-342000">
              <a:lnSpc>
                <a:spcPct val="120000"/>
              </a:lnSpc>
              <a:buSzPct val="80000"/>
            </a:pPr>
            <a:r>
              <a:rPr lang="de-DE" sz="2400" dirty="0"/>
              <a:t>Sexualisierte Grenzverletzungen in Chats und Gruppen</a:t>
            </a:r>
          </a:p>
          <a:p>
            <a:pPr marL="342000" indent="-342000">
              <a:lnSpc>
                <a:spcPct val="120000"/>
              </a:lnSpc>
              <a:buSzPct val="80000"/>
            </a:pPr>
            <a:r>
              <a:rPr lang="de-DE" sz="2400" dirty="0"/>
              <a:t>Sexualisierte Deepfakes und </a:t>
            </a:r>
            <a:br>
              <a:rPr lang="de-DE" sz="2400" dirty="0"/>
            </a:br>
            <a:r>
              <a:rPr lang="de-DE" sz="2400" dirty="0"/>
              <a:t>KI-manipulierte Inhalte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32BEE6C-80A3-6251-01E6-5D59CE413B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Formen mediatisierter sexualisierter Gewalt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9BB3551-1810-FC81-8F37-B9B2DC7E0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75D98-0EF1-49B7-B018-DE8ED231CC89}" type="slidenum">
              <a:rPr lang="de-DE" smtClean="0"/>
              <a:pPr/>
              <a:t>39</a:t>
            </a:fld>
            <a:endParaRPr lang="de-DE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70AD3BA8-C22B-A033-EF7D-3350ABED93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2976" y="2102028"/>
            <a:ext cx="6132192" cy="4074935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ECDBDF12-340B-CC53-1B0F-2E177F1977A8}"/>
              </a:ext>
            </a:extLst>
          </p:cNvPr>
          <p:cNvSpPr txBox="1"/>
          <p:nvPr/>
        </p:nvSpPr>
        <p:spPr>
          <a:xfrm>
            <a:off x="5779008" y="2800341"/>
            <a:ext cx="5510784" cy="2224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sz="2200" dirty="0">
                <a:solidFill>
                  <a:schemeClr val="bg1"/>
                </a:solidFill>
              </a:rPr>
              <a:t>Unerlaubte Weiterverbreitung intimer, sexueller Inhalte wie zum Beispiel Bilder oder Filme.</a:t>
            </a:r>
          </a:p>
          <a:p>
            <a:pPr marL="342900" lvl="0" indent="-342900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sz="2200" dirty="0">
                <a:solidFill>
                  <a:schemeClr val="bg1"/>
                </a:solidFill>
              </a:rPr>
              <a:t>Passiert oftmals online mittels sozialer Medien und/oder Messangerdiensten.</a:t>
            </a:r>
          </a:p>
        </p:txBody>
      </p:sp>
      <p:sp>
        <p:nvSpPr>
          <p:cNvPr id="12" name="Pfeil nach rechts 11">
            <a:extLst>
              <a:ext uri="{FF2B5EF4-FFF2-40B4-BE49-F238E27FC236}">
                <a16:creationId xmlns:a16="http://schemas.microsoft.com/office/drawing/2014/main" id="{981BDCC7-74B7-79E9-2396-E77CAB13B620}"/>
              </a:ext>
            </a:extLst>
          </p:cNvPr>
          <p:cNvSpPr/>
          <p:nvPr/>
        </p:nvSpPr>
        <p:spPr>
          <a:xfrm>
            <a:off x="3568734" y="4093494"/>
            <a:ext cx="1171575" cy="185738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3063506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197E5F-FD23-DBFC-E28C-86F714A3C4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nhaltsplatzhalter 2">
            <a:extLst>
              <a:ext uri="{FF2B5EF4-FFF2-40B4-BE49-F238E27FC236}">
                <a16:creationId xmlns:a16="http://schemas.microsoft.com/office/drawing/2014/main" id="{6AB4AB0D-ECB6-14A6-3895-F9C1FB064685}"/>
              </a:ext>
            </a:extLst>
          </p:cNvPr>
          <p:cNvSpPr txBox="1">
            <a:spLocks/>
          </p:cNvSpPr>
          <p:nvPr/>
        </p:nvSpPr>
        <p:spPr>
          <a:xfrm>
            <a:off x="695327" y="1630552"/>
            <a:ext cx="4583810" cy="51603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+mn-lt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000" indent="-342000">
              <a:lnSpc>
                <a:spcPct val="120000"/>
              </a:lnSpc>
              <a:buSzPct val="80000"/>
            </a:pPr>
            <a:r>
              <a:rPr lang="de-DE" sz="2400" dirty="0" err="1"/>
              <a:t>Cybergrooming</a:t>
            </a:r>
            <a:endParaRPr lang="de-DE" sz="2400" dirty="0"/>
          </a:p>
          <a:p>
            <a:pPr marL="342000" indent="-342000">
              <a:lnSpc>
                <a:spcPct val="120000"/>
              </a:lnSpc>
              <a:buSzPct val="80000"/>
            </a:pPr>
            <a:r>
              <a:rPr lang="de-DE" sz="2400" dirty="0"/>
              <a:t>Livestream-Missbrauch</a:t>
            </a:r>
          </a:p>
          <a:p>
            <a:pPr marL="342000" indent="-342000">
              <a:lnSpc>
                <a:spcPct val="120000"/>
              </a:lnSpc>
              <a:buSzPct val="80000"/>
            </a:pPr>
            <a:r>
              <a:rPr lang="de-DE" sz="2400" dirty="0"/>
              <a:t>Revenge </a:t>
            </a:r>
            <a:r>
              <a:rPr lang="de-DE" sz="2400" dirty="0" err="1"/>
              <a:t>Porn</a:t>
            </a:r>
            <a:endParaRPr lang="de-DE" sz="2400" dirty="0"/>
          </a:p>
          <a:p>
            <a:pPr marL="342000" indent="-342000">
              <a:lnSpc>
                <a:spcPct val="120000"/>
              </a:lnSpc>
              <a:buSzPct val="80000"/>
            </a:pPr>
            <a:r>
              <a:rPr lang="de-DE" sz="2400" dirty="0" err="1"/>
              <a:t>Sextortion</a:t>
            </a:r>
            <a:endParaRPr lang="de-DE" sz="2400" dirty="0"/>
          </a:p>
          <a:p>
            <a:pPr marL="342000" indent="-342000">
              <a:lnSpc>
                <a:spcPct val="120000"/>
              </a:lnSpc>
              <a:buSzPct val="80000"/>
            </a:pPr>
            <a:r>
              <a:rPr lang="de-DE" sz="2400" dirty="0" err="1"/>
              <a:t>Sharegewaltigung</a:t>
            </a:r>
            <a:endParaRPr lang="de-DE" sz="2400" dirty="0"/>
          </a:p>
          <a:p>
            <a:pPr marL="342000" indent="-342000">
              <a:lnSpc>
                <a:spcPct val="120000"/>
              </a:lnSpc>
              <a:buSzPct val="80000"/>
            </a:pPr>
            <a:r>
              <a:rPr lang="de-DE" sz="2400" dirty="0"/>
              <a:t>Sexualisierte Grenzverletzungen in Chats und Gruppen</a:t>
            </a:r>
          </a:p>
          <a:p>
            <a:pPr marL="342000" indent="-342000">
              <a:lnSpc>
                <a:spcPct val="120000"/>
              </a:lnSpc>
              <a:buSzPct val="80000"/>
            </a:pPr>
            <a:r>
              <a:rPr lang="de-DE" sz="2400" dirty="0"/>
              <a:t>Sexualisierte Deepfakes und </a:t>
            </a:r>
            <a:br>
              <a:rPr lang="de-DE" sz="2400" dirty="0"/>
            </a:br>
            <a:r>
              <a:rPr lang="de-DE" sz="2400" dirty="0"/>
              <a:t>KI-manipulierte Inhalte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7F0C9464-09CF-1F87-753B-C3CEA3769F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2976" y="2013776"/>
            <a:ext cx="6132192" cy="5069776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41F5A56B-4765-6780-D915-FD9731821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Formen mediatisierter sexualisierter Gewalt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43AF4D0-E7F8-94DD-C401-EF294112B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75D98-0EF1-49B7-B018-DE8ED231CC89}" type="slidenum">
              <a:rPr lang="de-DE" smtClean="0"/>
              <a:pPr/>
              <a:t>40</a:t>
            </a:fld>
            <a:endParaRPr lang="de-DE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83D0E03E-F9C4-32BD-CDC5-786EB7627636}"/>
              </a:ext>
            </a:extLst>
          </p:cNvPr>
          <p:cNvSpPr txBox="1"/>
          <p:nvPr/>
        </p:nvSpPr>
        <p:spPr>
          <a:xfrm>
            <a:off x="5779008" y="2800341"/>
            <a:ext cx="5510784" cy="35718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sz="2200" dirty="0">
                <a:solidFill>
                  <a:schemeClr val="bg1"/>
                </a:solidFill>
              </a:rPr>
              <a:t>Sexualisierte Kommentare, Bewertungen von Körpern, abwertende </a:t>
            </a:r>
            <a:r>
              <a:rPr lang="de-DE" sz="2200" dirty="0" err="1">
                <a:solidFill>
                  <a:schemeClr val="bg1"/>
                </a:solidFill>
              </a:rPr>
              <a:t>Memes</a:t>
            </a:r>
            <a:r>
              <a:rPr lang="de-DE" sz="2200" dirty="0">
                <a:solidFill>
                  <a:schemeClr val="bg1"/>
                </a:solidFill>
              </a:rPr>
              <a:t>, das Teilen sexualisierter Inhalte oder Bloßstellungen in Klassen- oder Freundesgruppen. </a:t>
            </a:r>
          </a:p>
          <a:p>
            <a:pPr marL="342900" lvl="0" indent="-342900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sz="2200" dirty="0">
                <a:solidFill>
                  <a:schemeClr val="bg1"/>
                </a:solidFill>
              </a:rPr>
              <a:t>Auch ohne explizite Bilder können solche Handlungen sexualisierte Gewalt darstellen.</a:t>
            </a:r>
          </a:p>
          <a:p>
            <a:pPr marL="342900" lvl="0" indent="-342900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endParaRPr lang="de-DE" sz="2200" dirty="0">
              <a:solidFill>
                <a:schemeClr val="bg1"/>
              </a:solidFill>
            </a:endParaRPr>
          </a:p>
        </p:txBody>
      </p:sp>
      <p:sp>
        <p:nvSpPr>
          <p:cNvPr id="12" name="Pfeil nach rechts 11">
            <a:extLst>
              <a:ext uri="{FF2B5EF4-FFF2-40B4-BE49-F238E27FC236}">
                <a16:creationId xmlns:a16="http://schemas.microsoft.com/office/drawing/2014/main" id="{66792C1C-94FD-1D6F-4287-66D62D9BB77E}"/>
              </a:ext>
            </a:extLst>
          </p:cNvPr>
          <p:cNvSpPr/>
          <p:nvPr/>
        </p:nvSpPr>
        <p:spPr>
          <a:xfrm>
            <a:off x="4071370" y="5098003"/>
            <a:ext cx="1171575" cy="185738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3985869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80DE57-FCE8-3D69-16A3-5A5D2174D5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nhaltsplatzhalter 2">
            <a:extLst>
              <a:ext uri="{FF2B5EF4-FFF2-40B4-BE49-F238E27FC236}">
                <a16:creationId xmlns:a16="http://schemas.microsoft.com/office/drawing/2014/main" id="{860EC6B0-D0B2-8015-AE18-1788ED19DE27}"/>
              </a:ext>
            </a:extLst>
          </p:cNvPr>
          <p:cNvSpPr txBox="1">
            <a:spLocks/>
          </p:cNvSpPr>
          <p:nvPr/>
        </p:nvSpPr>
        <p:spPr>
          <a:xfrm>
            <a:off x="695327" y="1630552"/>
            <a:ext cx="4583810" cy="51603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+mn-lt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000" indent="-342000">
              <a:lnSpc>
                <a:spcPct val="120000"/>
              </a:lnSpc>
              <a:buSzPct val="80000"/>
            </a:pPr>
            <a:r>
              <a:rPr lang="de-DE" sz="2400" dirty="0" err="1"/>
              <a:t>Cybergrooming</a:t>
            </a:r>
            <a:endParaRPr lang="de-DE" sz="2400" dirty="0"/>
          </a:p>
          <a:p>
            <a:pPr marL="342000" indent="-342000">
              <a:lnSpc>
                <a:spcPct val="120000"/>
              </a:lnSpc>
              <a:buSzPct val="80000"/>
            </a:pPr>
            <a:r>
              <a:rPr lang="de-DE" sz="2400" dirty="0"/>
              <a:t>Livestream-Missbrauch</a:t>
            </a:r>
          </a:p>
          <a:p>
            <a:pPr marL="342000" indent="-342000">
              <a:lnSpc>
                <a:spcPct val="120000"/>
              </a:lnSpc>
              <a:buSzPct val="80000"/>
            </a:pPr>
            <a:r>
              <a:rPr lang="de-DE" sz="2400" dirty="0"/>
              <a:t>Revenge </a:t>
            </a:r>
            <a:r>
              <a:rPr lang="de-DE" sz="2400" dirty="0" err="1"/>
              <a:t>Porn</a:t>
            </a:r>
            <a:endParaRPr lang="de-DE" sz="2400" dirty="0"/>
          </a:p>
          <a:p>
            <a:pPr marL="342000" indent="-342000">
              <a:lnSpc>
                <a:spcPct val="120000"/>
              </a:lnSpc>
              <a:buSzPct val="80000"/>
            </a:pPr>
            <a:r>
              <a:rPr lang="de-DE" sz="2400" dirty="0" err="1"/>
              <a:t>Sextortion</a:t>
            </a:r>
            <a:endParaRPr lang="de-DE" sz="2400" dirty="0"/>
          </a:p>
          <a:p>
            <a:pPr marL="342000" indent="-342000">
              <a:lnSpc>
                <a:spcPct val="120000"/>
              </a:lnSpc>
              <a:buSzPct val="80000"/>
            </a:pPr>
            <a:r>
              <a:rPr lang="de-DE" sz="2400" dirty="0" err="1"/>
              <a:t>Sharegewaltigung</a:t>
            </a:r>
            <a:endParaRPr lang="de-DE" sz="2400" dirty="0"/>
          </a:p>
          <a:p>
            <a:pPr marL="342000" indent="-342000">
              <a:lnSpc>
                <a:spcPct val="120000"/>
              </a:lnSpc>
              <a:buSzPct val="80000"/>
            </a:pPr>
            <a:r>
              <a:rPr lang="de-DE" sz="2400" dirty="0"/>
              <a:t>Sexualisierte Grenzverletzungen in Chats und Gruppen</a:t>
            </a:r>
          </a:p>
          <a:p>
            <a:pPr marL="342000" indent="-342000">
              <a:lnSpc>
                <a:spcPct val="120000"/>
              </a:lnSpc>
              <a:buSzPct val="80000"/>
            </a:pPr>
            <a:r>
              <a:rPr lang="de-DE" sz="2400" dirty="0"/>
              <a:t>Sexualisierte Deepfakes und </a:t>
            </a:r>
            <a:br>
              <a:rPr lang="de-DE" sz="2400" dirty="0"/>
            </a:br>
            <a:r>
              <a:rPr lang="de-DE" sz="2400" dirty="0"/>
              <a:t>KI-manipulierte Inhalte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96A686F8-C5AB-1491-7E81-D8FF562666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2976" y="2806257"/>
            <a:ext cx="6132192" cy="4508944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F00DF43A-10B8-3A3E-3DD2-CF59BFDD7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Formen mediatisierter sexualisierter Gewalt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8520519-CE4D-C351-480A-D86B0571BB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75D98-0EF1-49B7-B018-DE8ED231CC89}" type="slidenum">
              <a:rPr lang="de-DE" smtClean="0"/>
              <a:pPr/>
              <a:t>41</a:t>
            </a:fld>
            <a:endParaRPr lang="de-DE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25A2694F-81CD-E9DD-00BA-FE6EE53DD77F}"/>
              </a:ext>
            </a:extLst>
          </p:cNvPr>
          <p:cNvSpPr txBox="1"/>
          <p:nvPr/>
        </p:nvSpPr>
        <p:spPr>
          <a:xfrm>
            <a:off x="5779008" y="3592821"/>
            <a:ext cx="5437632" cy="26310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sz="2200" dirty="0">
                <a:solidFill>
                  <a:schemeClr val="bg1"/>
                </a:solidFill>
              </a:rPr>
              <a:t>Mithilfe von KI erzeugte oder manipulierte Bilder und Videos, in denen Personen ohne ihre Zustimmung sexualisiert dargestellt werden. </a:t>
            </a:r>
          </a:p>
          <a:p>
            <a:pPr marL="342900" lvl="0" indent="-342900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de-DE" sz="2200" dirty="0">
                <a:solidFill>
                  <a:schemeClr val="bg1"/>
                </a:solidFill>
              </a:rPr>
              <a:t>Können erhebliche Scham, Bloßstellung und sozialen Druck verursachen.</a:t>
            </a:r>
          </a:p>
        </p:txBody>
      </p:sp>
      <p:sp>
        <p:nvSpPr>
          <p:cNvPr id="12" name="Pfeil nach rechts 11">
            <a:extLst>
              <a:ext uri="{FF2B5EF4-FFF2-40B4-BE49-F238E27FC236}">
                <a16:creationId xmlns:a16="http://schemas.microsoft.com/office/drawing/2014/main" id="{5A6108EA-AD29-817A-A463-6A8661729C3B}"/>
              </a:ext>
            </a:extLst>
          </p:cNvPr>
          <p:cNvSpPr/>
          <p:nvPr/>
        </p:nvSpPr>
        <p:spPr>
          <a:xfrm>
            <a:off x="4212664" y="6108478"/>
            <a:ext cx="1171575" cy="185738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6905587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50BE5F-69A7-D18F-A73F-720C038D3E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2D5584D-7CB6-AB84-53E2-67F46CEA7A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75D98-0EF1-49B7-B018-DE8ED231CC89}" type="slidenum">
              <a:rPr lang="de-DE" smtClean="0"/>
              <a:pPr/>
              <a:t>42</a:t>
            </a:fld>
            <a:endParaRPr lang="de-DE"/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52C0EB9D-13D9-A23A-6A9A-174675AD9571}"/>
              </a:ext>
            </a:extLst>
          </p:cNvPr>
          <p:cNvSpPr txBox="1">
            <a:spLocks/>
          </p:cNvSpPr>
          <p:nvPr/>
        </p:nvSpPr>
        <p:spPr>
          <a:xfrm>
            <a:off x="1187670" y="2368668"/>
            <a:ext cx="9743090" cy="1810407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2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ctr"/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Steckbriefe zu digitalen Präventionsangeboten</a:t>
            </a:r>
          </a:p>
        </p:txBody>
      </p:sp>
    </p:spTree>
    <p:extLst>
      <p:ext uri="{BB962C8B-B14F-4D97-AF65-F5344CB8AC3E}">
        <p14:creationId xmlns:p14="http://schemas.microsoft.com/office/powerpoint/2010/main" val="217029065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F2E092-E8FD-878B-04A6-68B720C3FF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3A8B64B-B081-D88A-D778-8EF428F5F9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75D98-0EF1-49B7-B018-DE8ED231CC89}" type="slidenum">
              <a:rPr lang="de-DE" smtClean="0"/>
              <a:pPr/>
              <a:t>43</a:t>
            </a:fld>
            <a:endParaRPr lang="de-DE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4A0A4D0F-13F8-4553-EE82-4038ACE60B02}"/>
              </a:ext>
            </a:extLst>
          </p:cNvPr>
          <p:cNvSpPr txBox="1"/>
          <p:nvPr/>
        </p:nvSpPr>
        <p:spPr>
          <a:xfrm>
            <a:off x="776377" y="2186151"/>
            <a:ext cx="10653622" cy="2803795"/>
          </a:xfrm>
          <a:prstGeom prst="rect">
            <a:avLst/>
          </a:prstGeom>
          <a:solidFill>
            <a:schemeClr val="bg1"/>
          </a:solidFill>
          <a:ln w="152400" cap="sq">
            <a:solidFill>
              <a:schemeClr val="accent3"/>
            </a:solidFill>
            <a:miter lim="800000"/>
          </a:ln>
        </p:spPr>
        <p:txBody>
          <a:bodyPr wrap="square" lIns="180000" tIns="180000" rIns="180000" bIns="180000" rtlCol="0" anchor="ctr" anchorCtr="0">
            <a:noAutofit/>
          </a:bodyPr>
          <a:lstStyle/>
          <a:p>
            <a:pPr algn="ctr"/>
            <a:r>
              <a:rPr lang="de-DE" sz="4400" dirty="0">
                <a:solidFill>
                  <a:schemeClr val="accent1"/>
                </a:solidFill>
              </a:rPr>
              <a:t>„Ich habe keine </a:t>
            </a:r>
            <a:r>
              <a:rPr lang="de-DE" sz="4400" b="1" dirty="0">
                <a:solidFill>
                  <a:schemeClr val="accent1"/>
                </a:solidFill>
              </a:rPr>
              <a:t>Ahnung von digitalen Medien</a:t>
            </a:r>
            <a:r>
              <a:rPr lang="de-DE" sz="4400" dirty="0">
                <a:solidFill>
                  <a:schemeClr val="accent1"/>
                </a:solidFill>
              </a:rPr>
              <a:t> und das strahle ich ja auch aus!“</a:t>
            </a:r>
          </a:p>
        </p:txBody>
      </p:sp>
    </p:spTree>
    <p:extLst>
      <p:ext uri="{BB962C8B-B14F-4D97-AF65-F5344CB8AC3E}">
        <p14:creationId xmlns:p14="http://schemas.microsoft.com/office/powerpoint/2010/main" val="284502911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B934481-36E4-0F8F-1241-170C9CD0B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/>
              <a:t>Viel wichtiger: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7FB8A56-5D12-0BDC-AA92-0C6206D6CB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6" y="1825624"/>
            <a:ext cx="10801348" cy="5879719"/>
          </a:xfrm>
        </p:spPr>
        <p:txBody>
          <a:bodyPr>
            <a:normAutofit/>
          </a:bodyPr>
          <a:lstStyle/>
          <a:p>
            <a:pPr marL="342000" indent="-342000">
              <a:lnSpc>
                <a:spcPct val="110000"/>
              </a:lnSpc>
              <a:buSzPct val="80000"/>
            </a:pPr>
            <a:r>
              <a:rPr lang="de-DE" sz="2400" dirty="0">
                <a:solidFill>
                  <a:srgbClr val="192B46"/>
                </a:solidFill>
              </a:rPr>
              <a:t>Mediennutzung von Kindern und Jugendlichen aktiv erfragen </a:t>
            </a:r>
            <a:br>
              <a:rPr lang="de-DE" sz="2400" dirty="0">
                <a:solidFill>
                  <a:srgbClr val="192B46"/>
                </a:solidFill>
              </a:rPr>
            </a:br>
            <a:r>
              <a:rPr lang="de-DE" sz="2400" dirty="0">
                <a:solidFill>
                  <a:srgbClr val="192B46"/>
                </a:solidFill>
              </a:rPr>
              <a:t>und ernst nehmen</a:t>
            </a:r>
          </a:p>
          <a:p>
            <a:pPr marL="342000" indent="-342000">
              <a:lnSpc>
                <a:spcPct val="110000"/>
              </a:lnSpc>
              <a:buSzPct val="80000"/>
            </a:pPr>
            <a:r>
              <a:rPr lang="de-DE" sz="2400" dirty="0">
                <a:solidFill>
                  <a:srgbClr val="192B46"/>
                </a:solidFill>
              </a:rPr>
              <a:t>Ansprechbarkeit signalisieren</a:t>
            </a:r>
          </a:p>
          <a:p>
            <a:pPr marL="342000" indent="-342000">
              <a:lnSpc>
                <a:spcPct val="110000"/>
              </a:lnSpc>
              <a:buSzPct val="80000"/>
            </a:pPr>
            <a:r>
              <a:rPr lang="de-DE" sz="2400" dirty="0">
                <a:solidFill>
                  <a:srgbClr val="192B46"/>
                </a:solidFill>
              </a:rPr>
              <a:t>Angst vor Bestrafung und Verurteilung nehmen</a:t>
            </a:r>
          </a:p>
          <a:p>
            <a:pPr marL="342000" indent="-342000">
              <a:lnSpc>
                <a:spcPct val="110000"/>
              </a:lnSpc>
              <a:buSzPct val="80000"/>
            </a:pPr>
            <a:r>
              <a:rPr lang="de-DE" sz="2400" dirty="0">
                <a:solidFill>
                  <a:srgbClr val="192B46"/>
                </a:solidFill>
              </a:rPr>
              <a:t>Recht auf Hilfe regelmäßig vermitteln – in analogen wie digitalen Situationen</a:t>
            </a:r>
          </a:p>
          <a:p>
            <a:pPr marL="342000" indent="-342000">
              <a:lnSpc>
                <a:spcPct val="110000"/>
              </a:lnSpc>
              <a:buSzPct val="80000"/>
            </a:pPr>
            <a:r>
              <a:rPr lang="de-DE" sz="2400" dirty="0">
                <a:solidFill>
                  <a:srgbClr val="192B46"/>
                </a:solidFill>
              </a:rPr>
              <a:t>Bagatellisierung vermeiden; digitale Erlebnisse sind für junge Menschen </a:t>
            </a:r>
            <a:br>
              <a:rPr lang="de-DE" sz="2400" dirty="0">
                <a:solidFill>
                  <a:srgbClr val="192B46"/>
                </a:solidFill>
              </a:rPr>
            </a:br>
            <a:r>
              <a:rPr lang="de-DE" sz="2400" dirty="0">
                <a:solidFill>
                  <a:srgbClr val="192B46"/>
                </a:solidFill>
              </a:rPr>
              <a:t>real und bedeutsam</a:t>
            </a:r>
          </a:p>
          <a:p>
            <a:pPr marL="342000" indent="-342000">
              <a:lnSpc>
                <a:spcPct val="110000"/>
              </a:lnSpc>
              <a:buSzPct val="80000"/>
            </a:pPr>
            <a:r>
              <a:rPr lang="de-DE" sz="2400" dirty="0">
                <a:solidFill>
                  <a:srgbClr val="192B46"/>
                </a:solidFill>
              </a:rPr>
              <a:t>Stellenwert der digitalen Welt ernst nehmen</a:t>
            </a:r>
          </a:p>
          <a:p>
            <a:pPr marL="342000" indent="-342000">
              <a:lnSpc>
                <a:spcPct val="110000"/>
              </a:lnSpc>
              <a:buSzPct val="80000"/>
            </a:pPr>
            <a:endParaRPr lang="de-DE" sz="2400" dirty="0"/>
          </a:p>
          <a:p>
            <a:pPr marL="342000" indent="-342000">
              <a:lnSpc>
                <a:spcPct val="110000"/>
              </a:lnSpc>
              <a:buSzPct val="80000"/>
            </a:pPr>
            <a:endParaRPr lang="de-DE" sz="2400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A9BED18-AAEB-DE32-685A-3AA7B7DA77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75D98-0EF1-49B7-B018-DE8ED231CC89}" type="slidenum">
              <a:rPr lang="de-DE" smtClean="0"/>
              <a:pPr/>
              <a:t>44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3411295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244A29-3028-199E-2410-85E9911EE0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919475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4A56EF-82BB-51DA-CC2E-637530BDE5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7A0F22A-68B1-B922-D063-154D109CE65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Wahlmodul IV</a:t>
            </a:r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F8FB6BB6-BAE9-D317-27B4-DDA1F6E66CCB}"/>
              </a:ext>
            </a:extLst>
          </p:cNvPr>
          <p:cNvSpPr txBox="1">
            <a:spLocks/>
          </p:cNvSpPr>
          <p:nvPr/>
        </p:nvSpPr>
        <p:spPr>
          <a:xfrm>
            <a:off x="1187670" y="2238703"/>
            <a:ext cx="9743090" cy="274017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BundesSans Office" panose="020B0002030500000203" pitchFamily="34" charset="77"/>
                <a:ea typeface="+mj-ea"/>
                <a:cs typeface="+mj-cs"/>
              </a:defRPr>
            </a:lvl1pPr>
          </a:lstStyle>
          <a:p>
            <a:pPr algn="ctr"/>
            <a:r>
              <a:rPr lang="de-DE" sz="6000" kern="0" dirty="0">
                <a:solidFill>
                  <a:schemeClr val="tx2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Machtdynamiken </a:t>
            </a:r>
          </a:p>
          <a:p>
            <a:pPr algn="ctr"/>
            <a:r>
              <a:rPr lang="de-DE" sz="6000" kern="0" dirty="0">
                <a:solidFill>
                  <a:schemeClr val="tx2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und Risikofaktoren für (sexualisierte) Gewalt </a:t>
            </a:r>
          </a:p>
          <a:p>
            <a:pPr algn="ctr"/>
            <a:r>
              <a:rPr lang="de-DE" sz="6000" kern="0" dirty="0">
                <a:solidFill>
                  <a:schemeClr val="tx2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unter Jugendlichen</a:t>
            </a:r>
          </a:p>
        </p:txBody>
      </p:sp>
    </p:spTree>
    <p:extLst>
      <p:ext uri="{BB962C8B-B14F-4D97-AF65-F5344CB8AC3E}">
        <p14:creationId xmlns:p14="http://schemas.microsoft.com/office/powerpoint/2010/main" val="89060332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2F6F36-8300-D711-C157-3DA1DA9E71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0E3389D2-85BA-C089-91BC-CEDE54E6DC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7078" y="3557582"/>
            <a:ext cx="6547866" cy="4580448"/>
          </a:xfrm>
          <a:prstGeom prst="rect">
            <a:avLst/>
          </a:prstGeom>
        </p:spPr>
      </p:pic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16FA469-8251-2972-176E-B87A47C2E4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6" y="3429000"/>
            <a:ext cx="4905374" cy="3429000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de-DE" sz="2400" dirty="0"/>
              <a:t>Denken Sie dabei an typische Situationen aus dem Schulalltag </a:t>
            </a:r>
            <a:br>
              <a:rPr lang="de-DE" sz="2400" dirty="0"/>
            </a:br>
            <a:r>
              <a:rPr lang="de-DE" sz="2400" dirty="0"/>
              <a:t>oder Konflikt- bzw. Gewaltsituationen. </a:t>
            </a:r>
          </a:p>
          <a:p>
            <a:pPr marL="0" indent="0">
              <a:lnSpc>
                <a:spcPct val="120000"/>
              </a:lnSpc>
              <a:buNone/>
            </a:pPr>
            <a:br>
              <a:rPr lang="de-DE" sz="1100" dirty="0"/>
            </a:br>
            <a:r>
              <a:rPr lang="de-DE" sz="2200" i="1" dirty="0"/>
              <a:t>Wichtig: Konkrete Namen oder detaillierte Fallbeschreibungen sind </a:t>
            </a:r>
            <a:br>
              <a:rPr lang="de-DE" sz="2200" i="1" dirty="0"/>
            </a:br>
            <a:r>
              <a:rPr lang="de-DE" sz="2200" i="1" dirty="0"/>
              <a:t>zu vermeiden.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75540AB-4626-96B6-731D-8E6134871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75D98-0EF1-49B7-B018-DE8ED231CC89}" type="slidenum">
              <a:rPr lang="de-DE" smtClean="0"/>
              <a:pPr/>
              <a:t>47</a:t>
            </a:fld>
            <a:endParaRPr lang="de-DE"/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30930C4D-E27C-6EC0-06A4-773F28EAAB88}"/>
              </a:ext>
            </a:extLst>
          </p:cNvPr>
          <p:cNvSpPr txBox="1">
            <a:spLocks/>
          </p:cNvSpPr>
          <p:nvPr/>
        </p:nvSpPr>
        <p:spPr>
          <a:xfrm>
            <a:off x="695327" y="1157288"/>
            <a:ext cx="5148262" cy="2043112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de-DE" dirty="0"/>
              <a:t>Welche Macht-dynamiken werden unter Jugendlichen deutlich? </a:t>
            </a:r>
            <a:br>
              <a:rPr lang="de-DE" dirty="0"/>
            </a:b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0677767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5743D87-4B58-BB20-5B83-2F053D5F23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Macht im schulischen Alltag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E90A0C6-49AD-4E56-963B-ABF3344671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6" y="2187574"/>
            <a:ext cx="10192130" cy="4351338"/>
          </a:xfrm>
        </p:spPr>
        <p:txBody>
          <a:bodyPr/>
          <a:lstStyle/>
          <a:p>
            <a:pPr marL="0" indent="0">
              <a:lnSpc>
                <a:spcPct val="120000"/>
              </a:lnSpc>
              <a:buNone/>
            </a:pPr>
            <a:r>
              <a:rPr lang="de-DE" sz="2400" dirty="0">
                <a:solidFill>
                  <a:srgbClr val="192B46"/>
                </a:solidFill>
              </a:rPr>
              <a:t>Macht ist Teil jeder sozialen Beziehung – auch unter Jugendlichen und </a:t>
            </a:r>
            <a:br>
              <a:rPr lang="de-DE" sz="2400" dirty="0">
                <a:solidFill>
                  <a:srgbClr val="192B46"/>
                </a:solidFill>
              </a:rPr>
            </a:br>
            <a:r>
              <a:rPr lang="de-DE" sz="2400" dirty="0">
                <a:solidFill>
                  <a:srgbClr val="192B46"/>
                </a:solidFill>
              </a:rPr>
              <a:t>im schulischen Alltag. Problematisch wird Macht dort, wo sie </a:t>
            </a:r>
            <a:r>
              <a:rPr lang="de-DE" sz="2400" b="1" dirty="0">
                <a:solidFill>
                  <a:srgbClr val="192B46"/>
                </a:solidFill>
              </a:rPr>
              <a:t>einseitig wirkt, nicht reflektiert oder zur Durchsetzung eigener Interessen genutzt wird</a:t>
            </a:r>
            <a:r>
              <a:rPr lang="de-DE" sz="2400" dirty="0">
                <a:solidFill>
                  <a:srgbClr val="192B46"/>
                </a:solidFill>
              </a:rPr>
              <a:t>.</a:t>
            </a:r>
          </a:p>
          <a:p>
            <a:pPr marL="0" indent="0">
              <a:lnSpc>
                <a:spcPct val="120000"/>
              </a:lnSpc>
              <a:buNone/>
            </a:pPr>
            <a:endParaRPr lang="de-DE" dirty="0">
              <a:solidFill>
                <a:srgbClr val="192B46"/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endParaRPr lang="de-DE" dirty="0">
              <a:solidFill>
                <a:srgbClr val="192B46"/>
              </a:solidFill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D7B0DD2-38D8-28E2-EF8A-A2301D38C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75D98-0EF1-49B7-B018-DE8ED231CC89}" type="slidenum">
              <a:rPr lang="de-DE" smtClean="0"/>
              <a:pPr/>
              <a:t>48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7641484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39497CF0-B017-35A5-B1BF-1869A564F1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5696" y="2820350"/>
            <a:ext cx="8375904" cy="5055681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05D2C61F-C081-86AB-635C-98BDC663CE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Warum ist Macht für das Thema relevant?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0CC7A62-60A4-0084-7FFD-9E2E16DE26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6" y="1825624"/>
            <a:ext cx="10801350" cy="5489575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SzPct val="80000"/>
              <a:buNone/>
            </a:pPr>
            <a:r>
              <a:rPr lang="de-DE" sz="2400" b="1" dirty="0">
                <a:sym typeface="Wingdings" panose="05000000000000000000" pitchFamily="2" charset="2"/>
              </a:rPr>
              <a:t> </a:t>
            </a:r>
            <a:r>
              <a:rPr lang="de-DE" sz="2400" b="1" dirty="0"/>
              <a:t>Gewalt unter Jugendlichen verstehen heißt: Machtverhältnisse verstehen</a:t>
            </a:r>
          </a:p>
          <a:p>
            <a:pPr marL="342000" indent="-342000">
              <a:lnSpc>
                <a:spcPct val="120000"/>
              </a:lnSpc>
              <a:buSzPct val="80000"/>
              <a:buFont typeface="Arial" panose="020B0604020202020204" pitchFamily="34" charset="0"/>
              <a:buChar char="•"/>
            </a:pPr>
            <a:r>
              <a:rPr lang="de-DE" sz="2200" dirty="0"/>
              <a:t>Gewalt entsteht selten „einfach so“ </a:t>
            </a:r>
          </a:p>
          <a:p>
            <a:pPr marL="342000" indent="-342000">
              <a:lnSpc>
                <a:spcPct val="120000"/>
              </a:lnSpc>
              <a:buSzPct val="80000"/>
              <a:buFont typeface="Arial" panose="020B0604020202020204" pitchFamily="34" charset="0"/>
              <a:buChar char="•"/>
            </a:pPr>
            <a:r>
              <a:rPr lang="de-DE" sz="2200" dirty="0"/>
              <a:t>Macht zeigt sich in Beziehungen, Gruppen und Strukturen </a:t>
            </a:r>
          </a:p>
          <a:p>
            <a:pPr marL="342000" indent="-342000">
              <a:lnSpc>
                <a:spcPct val="120000"/>
              </a:lnSpc>
              <a:buSzPct val="80000"/>
              <a:buFont typeface="Arial" panose="020B0604020202020204" pitchFamily="34" charset="0"/>
              <a:buChar char="•"/>
            </a:pPr>
            <a:r>
              <a:rPr lang="de-DE" sz="2200" dirty="0"/>
              <a:t>Peers haben im Jugendalter große Bedeutung: </a:t>
            </a:r>
          </a:p>
          <a:p>
            <a:pPr marL="742950" lvl="1" indent="-285750">
              <a:lnSpc>
                <a:spcPct val="120000"/>
              </a:lnSpc>
              <a:spcBef>
                <a:spcPts val="1000"/>
              </a:spcBef>
              <a:buSzPct val="80000"/>
              <a:buFont typeface="Arial" panose="020B0604020202020204" pitchFamily="34" charset="0"/>
              <a:buChar char="•"/>
            </a:pPr>
            <a:r>
              <a:rPr lang="de-DE" sz="2200" dirty="0"/>
              <a:t>Identitätsentwicklung </a:t>
            </a:r>
          </a:p>
          <a:p>
            <a:pPr marL="742950" lvl="1" indent="-285750">
              <a:lnSpc>
                <a:spcPct val="120000"/>
              </a:lnSpc>
              <a:spcBef>
                <a:spcPts val="1000"/>
              </a:spcBef>
              <a:buSzPct val="80000"/>
              <a:buFont typeface="Arial" panose="020B0604020202020204" pitchFamily="34" charset="0"/>
              <a:buChar char="•"/>
            </a:pPr>
            <a:r>
              <a:rPr lang="de-DE" sz="2200" dirty="0"/>
              <a:t>Werteorientierung</a:t>
            </a:r>
          </a:p>
          <a:p>
            <a:pPr marL="742950" lvl="1" indent="-285750">
              <a:lnSpc>
                <a:spcPct val="120000"/>
              </a:lnSpc>
              <a:spcBef>
                <a:spcPts val="1000"/>
              </a:spcBef>
              <a:buSzPct val="80000"/>
              <a:buFont typeface="Arial" panose="020B0604020202020204" pitchFamily="34" charset="0"/>
              <a:buChar char="•"/>
            </a:pPr>
            <a:r>
              <a:rPr lang="de-DE" sz="2200" dirty="0"/>
              <a:t>Zugehörigkeit</a:t>
            </a:r>
            <a:endParaRPr lang="de-DE" sz="2200" i="1" dirty="0"/>
          </a:p>
          <a:p>
            <a:pPr>
              <a:lnSpc>
                <a:spcPct val="120000"/>
              </a:lnSpc>
              <a:buSzPct val="80000"/>
            </a:pPr>
            <a:endParaRPr lang="de-DE" sz="2200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251F365-F9BA-8F79-78A5-2418508BC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75D98-0EF1-49B7-B018-DE8ED231CC89}" type="slidenum">
              <a:rPr lang="de-DE" smtClean="0"/>
              <a:pPr/>
              <a:t>49</a:t>
            </a:fld>
            <a:endParaRPr lang="de-DE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78524A3F-F210-6E81-0B03-CE55535EACBA}"/>
              </a:ext>
            </a:extLst>
          </p:cNvPr>
          <p:cNvSpPr txBox="1"/>
          <p:nvPr/>
        </p:nvSpPr>
        <p:spPr>
          <a:xfrm>
            <a:off x="5491400" y="4582603"/>
            <a:ext cx="5761816" cy="12840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de-DE" sz="2200" b="1" i="1" dirty="0">
                <a:solidFill>
                  <a:schemeClr val="tx2"/>
                </a:solidFill>
              </a:rPr>
              <a:t>Wichtig: </a:t>
            </a:r>
            <a:r>
              <a:rPr lang="de-DE" sz="2200" i="1" dirty="0">
                <a:solidFill>
                  <a:schemeClr val="tx2"/>
                </a:solidFill>
              </a:rPr>
              <a:t>Nicht einzelne Jugendliche stehen im Fokus, sondern die Bedingungen, unter denen Grenzverletzungen möglich werden.</a:t>
            </a:r>
          </a:p>
        </p:txBody>
      </p:sp>
    </p:spTree>
    <p:extLst>
      <p:ext uri="{BB962C8B-B14F-4D97-AF65-F5344CB8AC3E}">
        <p14:creationId xmlns:p14="http://schemas.microsoft.com/office/powerpoint/2010/main" val="260750899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371635-CDCD-E206-36AD-1BF2ED1313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Drei zentrale Machtformen im schulischen Kontext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D1C22BD-1548-BC94-2E22-C8E8849BB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75D98-0EF1-49B7-B018-DE8ED231CC89}" type="slidenum">
              <a:rPr lang="de-DE" smtClean="0"/>
              <a:pPr/>
              <a:t>50</a:t>
            </a:fld>
            <a:endParaRPr lang="de-DE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A481A619-98F6-84F9-4F84-2BA1947EC22A}"/>
              </a:ext>
            </a:extLst>
          </p:cNvPr>
          <p:cNvSpPr txBox="1"/>
          <p:nvPr/>
        </p:nvSpPr>
        <p:spPr>
          <a:xfrm>
            <a:off x="865989" y="1823208"/>
            <a:ext cx="4980118" cy="1995553"/>
          </a:xfrm>
          <a:prstGeom prst="rect">
            <a:avLst/>
          </a:prstGeom>
          <a:solidFill>
            <a:schemeClr val="bg2"/>
          </a:solidFill>
          <a:ln w="152400" cap="sq">
            <a:solidFill>
              <a:schemeClr val="accent1"/>
            </a:solidFill>
            <a:miter lim="800000"/>
          </a:ln>
        </p:spPr>
        <p:txBody>
          <a:bodyPr wrap="square" lIns="180000" tIns="324000" rIns="180000" bIns="180000" rtlCol="0" anchor="t" anchorCtr="0">
            <a:noAutofit/>
          </a:bodyPr>
          <a:lstStyle/>
          <a:p>
            <a:pPr algn="ctr"/>
            <a:r>
              <a:rPr lang="de-DE" sz="2800" b="1" dirty="0">
                <a:solidFill>
                  <a:schemeClr val="tx2"/>
                </a:solidFill>
              </a:rPr>
              <a:t>Handlungsmacht</a:t>
            </a:r>
          </a:p>
          <a:p>
            <a:pPr lvl="0" algn="l"/>
            <a:endParaRPr lang="de-DE" dirty="0">
              <a:solidFill>
                <a:schemeClr val="tx2"/>
              </a:solidFill>
            </a:endParaRPr>
          </a:p>
          <a:p>
            <a:pPr lvl="0" algn="ctr"/>
            <a:r>
              <a:rPr lang="de-DE" sz="2000" dirty="0">
                <a:solidFill>
                  <a:schemeClr val="tx2"/>
                </a:solidFill>
              </a:rPr>
              <a:t>Wer handelt – </a:t>
            </a:r>
            <a:br>
              <a:rPr lang="de-DE" sz="2000" dirty="0">
                <a:solidFill>
                  <a:schemeClr val="tx2"/>
                </a:solidFill>
              </a:rPr>
            </a:br>
            <a:r>
              <a:rPr lang="de-DE" sz="2000" dirty="0">
                <a:solidFill>
                  <a:schemeClr val="tx2"/>
                </a:solidFill>
              </a:rPr>
              <a:t>und wer muss reagieren?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2840028A-2E56-E683-86F1-77DE305FFECC}"/>
              </a:ext>
            </a:extLst>
          </p:cNvPr>
          <p:cNvSpPr txBox="1"/>
          <p:nvPr/>
        </p:nvSpPr>
        <p:spPr>
          <a:xfrm>
            <a:off x="3605941" y="4181410"/>
            <a:ext cx="4980118" cy="1995553"/>
          </a:xfrm>
          <a:prstGeom prst="rect">
            <a:avLst/>
          </a:prstGeom>
          <a:solidFill>
            <a:schemeClr val="bg2"/>
          </a:solidFill>
          <a:ln w="152400" cap="sq">
            <a:solidFill>
              <a:schemeClr val="accent1"/>
            </a:solidFill>
            <a:miter lim="800000"/>
          </a:ln>
        </p:spPr>
        <p:txBody>
          <a:bodyPr wrap="square" lIns="180000" tIns="324000" rIns="180000" bIns="180000" rtlCol="0" anchor="t" anchorCtr="0">
            <a:noAutofit/>
          </a:bodyPr>
          <a:lstStyle/>
          <a:p>
            <a:pPr lvl="0" algn="ctr"/>
            <a:r>
              <a:rPr lang="de-DE" sz="2800" b="1" dirty="0">
                <a:solidFill>
                  <a:schemeClr val="tx2"/>
                </a:solidFill>
              </a:rPr>
              <a:t>Organisationsmacht</a:t>
            </a:r>
            <a:endParaRPr lang="de-DE" sz="2800" dirty="0">
              <a:solidFill>
                <a:schemeClr val="tx2"/>
              </a:solidFill>
            </a:endParaRPr>
          </a:p>
          <a:p>
            <a:pPr algn="ctr"/>
            <a:endParaRPr lang="de-DE" sz="800" dirty="0">
              <a:solidFill>
                <a:schemeClr val="tx2"/>
              </a:solidFill>
            </a:endParaRPr>
          </a:p>
          <a:p>
            <a:pPr lvl="0" algn="ctr"/>
            <a:r>
              <a:rPr lang="de-DE" sz="2000" dirty="0">
                <a:solidFill>
                  <a:schemeClr val="tx2"/>
                </a:solidFill>
              </a:rPr>
              <a:t>Welche Strukturen ermöglichen oder begrenzen Verhalten? Wie sind Zuständigkeiten geregelt?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B7940F18-DD76-C1CF-901E-F34BB5FC1291}"/>
              </a:ext>
            </a:extLst>
          </p:cNvPr>
          <p:cNvSpPr txBox="1"/>
          <p:nvPr/>
        </p:nvSpPr>
        <p:spPr>
          <a:xfrm>
            <a:off x="6365641" y="1823208"/>
            <a:ext cx="4980118" cy="1995553"/>
          </a:xfrm>
          <a:prstGeom prst="rect">
            <a:avLst/>
          </a:prstGeom>
          <a:solidFill>
            <a:schemeClr val="bg2"/>
          </a:solidFill>
          <a:ln w="152400" cap="sq">
            <a:solidFill>
              <a:schemeClr val="accent1"/>
            </a:solidFill>
            <a:miter lim="800000"/>
          </a:ln>
        </p:spPr>
        <p:txBody>
          <a:bodyPr wrap="square" lIns="180000" tIns="324000" rIns="180000" bIns="180000" rtlCol="0" anchor="t" anchorCtr="0">
            <a:noAutofit/>
          </a:bodyPr>
          <a:lstStyle/>
          <a:p>
            <a:pPr lvl="0" algn="ctr"/>
            <a:r>
              <a:rPr lang="de-DE" sz="2800" b="1" dirty="0">
                <a:solidFill>
                  <a:schemeClr val="tx2"/>
                </a:solidFill>
              </a:rPr>
              <a:t>Deutungsmacht</a:t>
            </a:r>
            <a:endParaRPr lang="de-DE" sz="2800" dirty="0">
              <a:solidFill>
                <a:schemeClr val="tx2"/>
              </a:solidFill>
            </a:endParaRPr>
          </a:p>
          <a:p>
            <a:pPr lvl="0" algn="ctr"/>
            <a:endParaRPr lang="de-DE" sz="800" dirty="0">
              <a:solidFill>
                <a:schemeClr val="tx2"/>
              </a:solidFill>
            </a:endParaRPr>
          </a:p>
          <a:p>
            <a:pPr lvl="0" algn="ctr"/>
            <a:r>
              <a:rPr lang="de-DE" sz="2000" dirty="0">
                <a:solidFill>
                  <a:schemeClr val="tx2"/>
                </a:solidFill>
              </a:rPr>
              <a:t>Wer bestimmt, wie Situationen </a:t>
            </a:r>
            <a:br>
              <a:rPr lang="de-DE" sz="2000" dirty="0">
                <a:solidFill>
                  <a:schemeClr val="tx2"/>
                </a:solidFill>
              </a:rPr>
            </a:br>
            <a:r>
              <a:rPr lang="de-DE" sz="2000" dirty="0">
                <a:solidFill>
                  <a:schemeClr val="tx2"/>
                </a:solidFill>
              </a:rPr>
              <a:t>bewertet werden? Wessen Sichtweise </a:t>
            </a:r>
            <a:br>
              <a:rPr lang="de-DE" sz="2000" dirty="0">
                <a:solidFill>
                  <a:schemeClr val="tx2"/>
                </a:solidFill>
              </a:rPr>
            </a:br>
            <a:r>
              <a:rPr lang="de-DE" sz="2000" dirty="0">
                <a:solidFill>
                  <a:schemeClr val="tx2"/>
                </a:solidFill>
              </a:rPr>
              <a:t>gilt als glaubwürdig?</a:t>
            </a:r>
          </a:p>
        </p:txBody>
      </p:sp>
    </p:spTree>
    <p:extLst>
      <p:ext uri="{BB962C8B-B14F-4D97-AF65-F5344CB8AC3E}">
        <p14:creationId xmlns:p14="http://schemas.microsoft.com/office/powerpoint/2010/main" val="424309659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B25F84-A636-543C-FB4E-81BDB10275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Pädagogische Schlussfolgerung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91A3DC7-CF56-FC12-F9E5-7093838DF6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613536"/>
            <a:ext cx="4596003" cy="6172327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de-DE" sz="2400" b="1" dirty="0"/>
              <a:t>Was bedeutet das für die Praxis?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de-DE" sz="2200" dirty="0"/>
              <a:t>Gewalt unter Jugendlichen entsteht häufig dort, wo:</a:t>
            </a:r>
          </a:p>
          <a:p>
            <a:pPr marL="342000" indent="-342000">
              <a:lnSpc>
                <a:spcPct val="120000"/>
              </a:lnSpc>
              <a:buSzPct val="80000"/>
            </a:pPr>
            <a:r>
              <a:rPr lang="de-DE" sz="2200" dirty="0"/>
              <a:t>Machtformen zusammenwirken</a:t>
            </a:r>
          </a:p>
          <a:p>
            <a:pPr marL="342000" indent="-342000">
              <a:lnSpc>
                <a:spcPct val="120000"/>
              </a:lnSpc>
              <a:buSzPct val="80000"/>
            </a:pPr>
            <a:r>
              <a:rPr lang="de-DE" sz="2200" dirty="0"/>
              <a:t>Grenzverletzungen bagatellisiert werden</a:t>
            </a:r>
          </a:p>
          <a:p>
            <a:pPr marL="342000" indent="-342000">
              <a:lnSpc>
                <a:spcPct val="120000"/>
              </a:lnSpc>
              <a:buSzPct val="80000"/>
            </a:pPr>
            <a:r>
              <a:rPr lang="de-DE" sz="2200" dirty="0"/>
              <a:t>Regeln unklar sind</a:t>
            </a:r>
          </a:p>
          <a:p>
            <a:pPr marL="342000" indent="-342000">
              <a:lnSpc>
                <a:spcPct val="120000"/>
              </a:lnSpc>
              <a:buSzPct val="80000"/>
            </a:pPr>
            <a:r>
              <a:rPr lang="de-DE" sz="2200" dirty="0"/>
              <a:t>Interventionen ausbleiben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90871CE-88BB-ADCB-155F-18F59BC57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75D98-0EF1-49B7-B018-DE8ED231CC89}" type="slidenum">
              <a:rPr lang="de-DE" smtClean="0"/>
              <a:pPr/>
              <a:t>51</a:t>
            </a:fld>
            <a:endParaRPr lang="de-DE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C075C6FF-F78C-FCF1-C0D8-2531AE64CE10}"/>
              </a:ext>
            </a:extLst>
          </p:cNvPr>
          <p:cNvSpPr txBox="1"/>
          <p:nvPr/>
        </p:nvSpPr>
        <p:spPr>
          <a:xfrm>
            <a:off x="6087521" y="1613536"/>
            <a:ext cx="5409153" cy="23899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20000"/>
              </a:lnSpc>
              <a:spcBef>
                <a:spcPts val="1000"/>
              </a:spcBef>
              <a:buNone/>
            </a:pPr>
            <a:r>
              <a:rPr lang="de-DE" sz="2400" b="1" dirty="0">
                <a:solidFill>
                  <a:schemeClr val="tx2"/>
                </a:solidFill>
              </a:rPr>
              <a:t>Pädagogische Leitfrage:</a:t>
            </a:r>
          </a:p>
          <a:p>
            <a:pPr marL="0" indent="0">
              <a:lnSpc>
                <a:spcPct val="120000"/>
              </a:lnSpc>
              <a:spcBef>
                <a:spcPts val="1000"/>
              </a:spcBef>
              <a:buNone/>
            </a:pPr>
            <a:r>
              <a:rPr lang="de-DE" sz="2200" dirty="0">
                <a:solidFill>
                  <a:schemeClr val="tx2"/>
                </a:solidFill>
              </a:rPr>
              <a:t>Nicht: </a:t>
            </a:r>
            <a:r>
              <a:rPr lang="de-DE" sz="2200" i="1" dirty="0">
                <a:solidFill>
                  <a:schemeClr val="accent1"/>
                </a:solidFill>
              </a:rPr>
              <a:t>„Warum handeln Jugendliche so?“</a:t>
            </a:r>
          </a:p>
          <a:p>
            <a:pPr>
              <a:lnSpc>
                <a:spcPct val="120000"/>
              </a:lnSpc>
              <a:spcBef>
                <a:spcPts val="1000"/>
              </a:spcBef>
            </a:pPr>
            <a:r>
              <a:rPr lang="de-DE" sz="2200" dirty="0">
                <a:solidFill>
                  <a:schemeClr val="tx2"/>
                </a:solidFill>
              </a:rPr>
              <a:t>Sondern: </a:t>
            </a:r>
            <a:r>
              <a:rPr lang="de-DE" sz="2200" i="1" dirty="0">
                <a:solidFill>
                  <a:schemeClr val="accent1"/>
                </a:solidFill>
              </a:rPr>
              <a:t>„Unter welchen Bedingungen wird dieses Handeln möglich – und was kann Schule verändern?“</a:t>
            </a:r>
          </a:p>
        </p:txBody>
      </p:sp>
    </p:spTree>
    <p:extLst>
      <p:ext uri="{BB962C8B-B14F-4D97-AF65-F5344CB8AC3E}">
        <p14:creationId xmlns:p14="http://schemas.microsoft.com/office/powerpoint/2010/main" val="307966287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ACCD3F-95CC-03C0-15A6-D722111C9B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13DBE8-D19A-4971-A790-BB00116D7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dirty="0">
                <a:latin typeface="+mn-lt"/>
              </a:rPr>
              <a:t>Übung: </a:t>
            </a:r>
            <a:br>
              <a:rPr lang="de-DE" dirty="0">
                <a:latin typeface="+mn-lt"/>
              </a:rPr>
            </a:br>
            <a:r>
              <a:rPr lang="de-DE" dirty="0">
                <a:solidFill>
                  <a:srgbClr val="192B46"/>
                </a:solidFill>
                <a:latin typeface="+mn-lt"/>
              </a:rPr>
              <a:t>„Mach doch mal…“</a:t>
            </a:r>
            <a:endParaRPr lang="de-DE" dirty="0">
              <a:solidFill>
                <a:srgbClr val="192B46"/>
              </a:solidFill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178970E-DAE5-7A74-DD13-0AF7FB9E09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75D98-0EF1-49B7-B018-DE8ED231CC89}" type="slidenum">
              <a:rPr lang="de-DE" smtClean="0"/>
              <a:pPr/>
              <a:t>52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6539653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rafik 16">
            <a:extLst>
              <a:ext uri="{FF2B5EF4-FFF2-40B4-BE49-F238E27FC236}">
                <a16:creationId xmlns:a16="http://schemas.microsoft.com/office/drawing/2014/main" id="{6F5B96FF-38D8-2732-E983-FF71EEA685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358153" y="4201783"/>
            <a:ext cx="12854826" cy="3397719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F4948B64-63A6-F481-5CF3-CCF97E818E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0206" y="3094452"/>
            <a:ext cx="3247547" cy="1131824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006B8D6C-1065-07C6-D9B4-5417256064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dirty="0"/>
              <a:t>Begünstigende Bedingungen für </a:t>
            </a:r>
            <a:br>
              <a:rPr lang="de-DE" dirty="0"/>
            </a:br>
            <a:r>
              <a:rPr lang="de-DE" dirty="0"/>
              <a:t>(sexualisierte) Gewalt unter Jugendlichen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3801B64-9218-7570-6097-B60B3E8824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75D98-0EF1-49B7-B018-DE8ED231CC89}" type="slidenum">
              <a:rPr lang="de-DE" smtClean="0"/>
              <a:pPr/>
              <a:t>53</a:t>
            </a:fld>
            <a:endParaRPr lang="de-DE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2C59EC2C-09B4-D813-7413-C24B2B5D6519}"/>
              </a:ext>
            </a:extLst>
          </p:cNvPr>
          <p:cNvSpPr txBox="1"/>
          <p:nvPr/>
        </p:nvSpPr>
        <p:spPr>
          <a:xfrm>
            <a:off x="3816270" y="2088030"/>
            <a:ext cx="220445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200" b="1" dirty="0">
                <a:solidFill>
                  <a:schemeClr val="tx2"/>
                </a:solidFill>
              </a:rPr>
              <a:t>Gesellschaftliche </a:t>
            </a:r>
            <a:br>
              <a:rPr lang="de-DE" sz="2200" b="1" dirty="0">
                <a:solidFill>
                  <a:schemeClr val="tx2"/>
                </a:solidFill>
              </a:rPr>
            </a:br>
            <a:r>
              <a:rPr lang="de-DE" sz="2200" b="1" dirty="0">
                <a:solidFill>
                  <a:schemeClr val="tx2"/>
                </a:solidFill>
              </a:rPr>
              <a:t>Einstellungen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1C25AB75-FF9E-1190-9835-066ECFA251A9}"/>
              </a:ext>
            </a:extLst>
          </p:cNvPr>
          <p:cNvSpPr txBox="1"/>
          <p:nvPr/>
        </p:nvSpPr>
        <p:spPr>
          <a:xfrm>
            <a:off x="994284" y="3185157"/>
            <a:ext cx="162461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200" b="1" dirty="0">
                <a:solidFill>
                  <a:schemeClr val="tx2"/>
                </a:solidFill>
              </a:rPr>
              <a:t>Individuelle </a:t>
            </a:r>
            <a:br>
              <a:rPr lang="de-DE" sz="2200" b="1" dirty="0">
                <a:solidFill>
                  <a:schemeClr val="tx2"/>
                </a:solidFill>
              </a:rPr>
            </a:br>
            <a:r>
              <a:rPr lang="de-DE" sz="2200" b="1" dirty="0">
                <a:solidFill>
                  <a:schemeClr val="tx2"/>
                </a:solidFill>
              </a:rPr>
              <a:t>Erfahrungen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A396C2B0-4B78-082F-0D5C-A3BB1E6694D5}"/>
              </a:ext>
            </a:extLst>
          </p:cNvPr>
          <p:cNvSpPr txBox="1"/>
          <p:nvPr/>
        </p:nvSpPr>
        <p:spPr>
          <a:xfrm>
            <a:off x="3410397" y="3350563"/>
            <a:ext cx="29590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400" b="1" dirty="0">
                <a:solidFill>
                  <a:schemeClr val="bg1"/>
                </a:solidFill>
              </a:rPr>
              <a:t>(sexualisierte) Gewalt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59D38166-A275-4E6B-C1B8-BE9DD87789FF}"/>
              </a:ext>
            </a:extLst>
          </p:cNvPr>
          <p:cNvSpPr txBox="1"/>
          <p:nvPr/>
        </p:nvSpPr>
        <p:spPr>
          <a:xfrm>
            <a:off x="7174155" y="3180996"/>
            <a:ext cx="275145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200" b="1" dirty="0">
                <a:solidFill>
                  <a:schemeClr val="tx2"/>
                </a:solidFill>
              </a:rPr>
              <a:t>Situative/strukturelle </a:t>
            </a:r>
            <a:br>
              <a:rPr lang="de-DE" sz="2200" b="1" dirty="0">
                <a:solidFill>
                  <a:schemeClr val="tx2"/>
                </a:solidFill>
              </a:rPr>
            </a:br>
            <a:r>
              <a:rPr lang="de-DE" sz="2200" b="1" dirty="0">
                <a:solidFill>
                  <a:schemeClr val="tx2"/>
                </a:solidFill>
              </a:rPr>
              <a:t>Bedingungen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2637EE18-9B6F-E2B8-7ECA-BB6C7B31A065}"/>
              </a:ext>
            </a:extLst>
          </p:cNvPr>
          <p:cNvSpPr txBox="1"/>
          <p:nvPr/>
        </p:nvSpPr>
        <p:spPr>
          <a:xfrm>
            <a:off x="3875004" y="4428656"/>
            <a:ext cx="208698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200" b="1" dirty="0">
                <a:solidFill>
                  <a:schemeClr val="tx2"/>
                </a:solidFill>
              </a:rPr>
              <a:t>Kommunikative </a:t>
            </a:r>
            <a:br>
              <a:rPr lang="de-DE" sz="2200" b="1" dirty="0">
                <a:solidFill>
                  <a:schemeClr val="tx2"/>
                </a:solidFill>
              </a:rPr>
            </a:br>
            <a:r>
              <a:rPr lang="de-DE" sz="2200" b="1" dirty="0">
                <a:solidFill>
                  <a:schemeClr val="tx2"/>
                </a:solidFill>
              </a:rPr>
              <a:t>Faktoren</a:t>
            </a:r>
          </a:p>
        </p:txBody>
      </p:sp>
      <p:sp>
        <p:nvSpPr>
          <p:cNvPr id="13" name="Pfeil nach rechts 12">
            <a:extLst>
              <a:ext uri="{FF2B5EF4-FFF2-40B4-BE49-F238E27FC236}">
                <a16:creationId xmlns:a16="http://schemas.microsoft.com/office/drawing/2014/main" id="{3EF06198-26F7-2944-8347-0ED5166B3E1E}"/>
              </a:ext>
            </a:extLst>
          </p:cNvPr>
          <p:cNvSpPr/>
          <p:nvPr/>
        </p:nvSpPr>
        <p:spPr>
          <a:xfrm>
            <a:off x="6733073" y="3439903"/>
            <a:ext cx="452399" cy="185738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4" name="Pfeil nach rechts 13">
            <a:extLst>
              <a:ext uri="{FF2B5EF4-FFF2-40B4-BE49-F238E27FC236}">
                <a16:creationId xmlns:a16="http://schemas.microsoft.com/office/drawing/2014/main" id="{D054FA6F-9201-C620-CE72-20238D54FE0D}"/>
              </a:ext>
            </a:extLst>
          </p:cNvPr>
          <p:cNvSpPr/>
          <p:nvPr/>
        </p:nvSpPr>
        <p:spPr>
          <a:xfrm rot="10800000">
            <a:off x="2709709" y="3439903"/>
            <a:ext cx="452399" cy="185738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5" name="Pfeil nach rechts 14">
            <a:extLst>
              <a:ext uri="{FF2B5EF4-FFF2-40B4-BE49-F238E27FC236}">
                <a16:creationId xmlns:a16="http://schemas.microsoft.com/office/drawing/2014/main" id="{C2F82DBD-38A8-BC08-6AEB-7C0FC3DEAA27}"/>
              </a:ext>
            </a:extLst>
          </p:cNvPr>
          <p:cNvSpPr/>
          <p:nvPr/>
        </p:nvSpPr>
        <p:spPr>
          <a:xfrm rot="16200000">
            <a:off x="4780096" y="2885991"/>
            <a:ext cx="240711" cy="185738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54E64827-4DB6-78CB-53FD-D52E7C679A23}"/>
              </a:ext>
            </a:extLst>
          </p:cNvPr>
          <p:cNvSpPr txBox="1"/>
          <p:nvPr/>
        </p:nvSpPr>
        <p:spPr>
          <a:xfrm>
            <a:off x="2411983" y="5480311"/>
            <a:ext cx="8086332" cy="8778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de-DE" sz="2200" i="1" dirty="0">
                <a:solidFill>
                  <a:schemeClr val="tx2"/>
                </a:solidFill>
              </a:rPr>
              <a:t>Welche Faktoren können (sexualisierte) Gewalt begünstigen?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de-DE" sz="2200" i="1" dirty="0">
                <a:solidFill>
                  <a:schemeClr val="tx2"/>
                </a:solidFill>
              </a:rPr>
              <a:t>Wo liegen schulische Handlungsmöglichkeiten?</a:t>
            </a:r>
          </a:p>
        </p:txBody>
      </p:sp>
      <p:sp>
        <p:nvSpPr>
          <p:cNvPr id="19" name="Pfeil nach rechts 18">
            <a:extLst>
              <a:ext uri="{FF2B5EF4-FFF2-40B4-BE49-F238E27FC236}">
                <a16:creationId xmlns:a16="http://schemas.microsoft.com/office/drawing/2014/main" id="{F6F68AB3-2D4F-8CD1-B4B8-3321455B8B2B}"/>
              </a:ext>
            </a:extLst>
          </p:cNvPr>
          <p:cNvSpPr/>
          <p:nvPr/>
        </p:nvSpPr>
        <p:spPr>
          <a:xfrm rot="5400000">
            <a:off x="4780097" y="4169832"/>
            <a:ext cx="240711" cy="185738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C915DB69-31B1-83F1-FB32-49E7B0830D0D}"/>
              </a:ext>
            </a:extLst>
          </p:cNvPr>
          <p:cNvSpPr txBox="1"/>
          <p:nvPr/>
        </p:nvSpPr>
        <p:spPr>
          <a:xfrm>
            <a:off x="695326" y="5514154"/>
            <a:ext cx="152477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200" b="1" i="1" dirty="0">
                <a:solidFill>
                  <a:schemeClr val="tx2"/>
                </a:solidFill>
              </a:rPr>
              <a:t>Leitfragen: </a:t>
            </a:r>
          </a:p>
          <a:p>
            <a:pPr algn="l"/>
            <a:endParaRPr lang="de-DE" sz="2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848882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C42BBF-ABB4-5247-6BA4-A9140D058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4400" dirty="0">
                <a:latin typeface="+mn-lt"/>
              </a:rPr>
              <a:t>Blitzlicht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D0A5D33-C588-652E-6E30-4CCFC0AA8F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de-DE" sz="2400" dirty="0">
                <a:latin typeface="+mn-lt"/>
              </a:rPr>
              <a:t>„</a:t>
            </a:r>
            <a:r>
              <a:rPr lang="de-DE" sz="24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Eine Möglichkeit, wie Schule </a:t>
            </a:r>
            <a:br>
              <a:rPr lang="de-DE" sz="24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DE" sz="24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Risiken für (sexualisierte) Gewalt reduzieren kann, ist …“</a:t>
            </a:r>
            <a:endParaRPr lang="de-DE" sz="2400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BD43684-34E7-AE9F-9DC6-2269FC188F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75D98-0EF1-49B7-B018-DE8ED231CC89}" type="slidenum">
              <a:rPr lang="de-DE" smtClean="0"/>
              <a:pPr/>
              <a:t>54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3573944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ABB15B-DD2E-BDF6-20B0-67C66DCAD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1211309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C09B61-AFF4-78CE-BAF4-1DC89CC100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2FDC389-A9DD-5DA6-F33C-5FE8C3F5296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>
                <a:latin typeface="Calibri" panose="020F0502020204030204" pitchFamily="34" charset="0"/>
                <a:cs typeface="Calibri" panose="020F0502020204030204" pitchFamily="34" charset="0"/>
              </a:rPr>
              <a:t>Wahlmodul V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ACAF1C68-16C4-37C4-AEC8-831F08703CE8}"/>
              </a:ext>
            </a:extLst>
          </p:cNvPr>
          <p:cNvSpPr txBox="1"/>
          <p:nvPr/>
        </p:nvSpPr>
        <p:spPr>
          <a:xfrm>
            <a:off x="1587062" y="2515511"/>
            <a:ext cx="9343697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de-DE" sz="6000" kern="0" dirty="0">
                <a:solidFill>
                  <a:schemeClr val="tx2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cs typeface="Times New Roman" panose="02020603050405020304" pitchFamily="18" charset="0"/>
              </a:rPr>
              <a:t>Transfer und </a:t>
            </a:r>
            <a:br>
              <a:rPr lang="de-DE" sz="6000" kern="0" dirty="0">
                <a:solidFill>
                  <a:schemeClr val="tx2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cs typeface="Times New Roman" panose="02020603050405020304" pitchFamily="18" charset="0"/>
              </a:rPr>
            </a:br>
            <a:r>
              <a:rPr lang="de-DE" sz="6000" kern="0" dirty="0">
                <a:solidFill>
                  <a:schemeClr val="tx2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cs typeface="Times New Roman" panose="02020603050405020304" pitchFamily="18" charset="0"/>
              </a:rPr>
              <a:t>Weiterentwicklung – </a:t>
            </a:r>
            <a:br>
              <a:rPr lang="de-DE" sz="6000" kern="0" dirty="0">
                <a:solidFill>
                  <a:schemeClr val="tx2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cs typeface="Times New Roman" panose="02020603050405020304" pitchFamily="18" charset="0"/>
              </a:rPr>
            </a:br>
            <a:r>
              <a:rPr lang="de-DE" sz="6000" kern="0" dirty="0">
                <a:solidFill>
                  <a:schemeClr val="tx2"/>
                </a:solidFill>
                <a:effectLst>
                  <a:glow>
                    <a:srgbClr val="000000"/>
                  </a:glow>
                  <a:outerShdw sx="0" sy="0">
                    <a:srgbClr val="000000"/>
                  </a:outerShdw>
                  <a:reflection stA="0" endPos="0" fadeDir="0" sx="0" sy="0"/>
                </a:effectLst>
                <a:cs typeface="Times New Roman" panose="02020603050405020304" pitchFamily="18" charset="0"/>
              </a:rPr>
              <a:t>Schule als geschützter Ort</a:t>
            </a:r>
            <a:endParaRPr lang="de-DE" sz="6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688856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421B8B-23B9-E0CA-E993-1F0033CBEC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1B5BCF2-E66D-2750-32AB-D7869626EB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75D98-0EF1-49B7-B018-DE8ED231CC89}" type="slidenum">
              <a:rPr lang="de-DE" smtClean="0"/>
              <a:pPr/>
              <a:t>57</a:t>
            </a:fld>
            <a:endParaRPr lang="de-DE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76F35BE2-CCA4-2E61-BDE7-624F532D2472}"/>
              </a:ext>
            </a:extLst>
          </p:cNvPr>
          <p:cNvSpPr txBox="1"/>
          <p:nvPr/>
        </p:nvSpPr>
        <p:spPr>
          <a:xfrm>
            <a:off x="776377" y="2186151"/>
            <a:ext cx="10653622" cy="2803795"/>
          </a:xfrm>
          <a:prstGeom prst="rect">
            <a:avLst/>
          </a:prstGeom>
          <a:solidFill>
            <a:schemeClr val="bg1"/>
          </a:solidFill>
          <a:ln w="152400" cap="sq">
            <a:solidFill>
              <a:schemeClr val="accent3"/>
            </a:solidFill>
            <a:miter lim="800000"/>
          </a:ln>
        </p:spPr>
        <p:txBody>
          <a:bodyPr wrap="square" lIns="180000" tIns="180000" rIns="180000" bIns="180000" rtlCol="0" anchor="ctr" anchorCtr="0">
            <a:noAutofit/>
          </a:bodyPr>
          <a:lstStyle/>
          <a:p>
            <a:pPr algn="ctr"/>
            <a:r>
              <a:rPr lang="de-DE" sz="4400" dirty="0">
                <a:solidFill>
                  <a:schemeClr val="accent1"/>
                </a:solidFill>
                <a:effectLst/>
                <a:latin typeface="Lucida Sans" panose="020B0602030504020204" pitchFamily="34" charset="0"/>
                <a:ea typeface="Times New Roman" panose="02020603050405020304" pitchFamily="18" charset="0"/>
              </a:rPr>
              <a:t>Was kommt Ihnen heute zum </a:t>
            </a:r>
            <a:br>
              <a:rPr lang="de-DE" sz="4400" dirty="0">
                <a:solidFill>
                  <a:schemeClr val="accent1"/>
                </a:solidFill>
                <a:effectLst/>
                <a:latin typeface="Lucida Sans" panose="020B0602030504020204" pitchFamily="34" charset="0"/>
                <a:ea typeface="Times New Roman" panose="02020603050405020304" pitchFamily="18" charset="0"/>
              </a:rPr>
            </a:br>
            <a:r>
              <a:rPr lang="de-DE" sz="4400" dirty="0">
                <a:solidFill>
                  <a:schemeClr val="accent1"/>
                </a:solidFill>
                <a:effectLst/>
                <a:latin typeface="Lucida Sans" panose="020B0602030504020204" pitchFamily="34" charset="0"/>
                <a:ea typeface="Times New Roman" panose="02020603050405020304" pitchFamily="18" charset="0"/>
              </a:rPr>
              <a:t>Thema Schutzkonzept und Schule </a:t>
            </a:r>
            <a:br>
              <a:rPr lang="de-DE" sz="4400" dirty="0">
                <a:solidFill>
                  <a:schemeClr val="accent1"/>
                </a:solidFill>
                <a:effectLst/>
                <a:latin typeface="Lucida Sans" panose="020B0602030504020204" pitchFamily="34" charset="0"/>
                <a:ea typeface="Times New Roman" panose="02020603050405020304" pitchFamily="18" charset="0"/>
              </a:rPr>
            </a:br>
            <a:r>
              <a:rPr lang="de-DE" sz="4400" dirty="0">
                <a:solidFill>
                  <a:schemeClr val="accent1"/>
                </a:solidFill>
                <a:effectLst/>
                <a:latin typeface="Lucida Sans" panose="020B0602030504020204" pitchFamily="34" charset="0"/>
                <a:ea typeface="Times New Roman" panose="02020603050405020304" pitchFamily="18" charset="0"/>
              </a:rPr>
              <a:t>als Erstes in den Sinn?</a:t>
            </a:r>
            <a:endParaRPr lang="de-DE" sz="4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792622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E65CF16-5371-4EB3-5065-11154F5E5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Definition Schutzkonzept und Schutzkonzeptprozess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16A15E2-0694-A4E0-1740-6E07332D8D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4" y="2187574"/>
            <a:ext cx="10196453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de-DE" sz="2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Institutionelle Schutzkonzepte für Prävention und Intervention sind ein Zusammenspiel aus </a:t>
            </a:r>
            <a:r>
              <a:rPr lang="de-DE" sz="24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Analyse, strukturellen Veränderungen, verbindlichen Vereinbarungen und Kommunikation sowie Haltung und Kultur einer Organisation</a:t>
            </a:r>
            <a:r>
              <a:rPr lang="de-DE" sz="2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. Sie dienen dazu, Kinder und Jugendliche zu </a:t>
            </a:r>
            <a:r>
              <a:rPr lang="de-DE" sz="24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schützen und gleichzeitig Handlungssicherheit</a:t>
            </a:r>
            <a:r>
              <a:rPr lang="de-DE" sz="2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für Mitarbeitende zu schaffen.</a:t>
            </a:r>
            <a:endParaRPr lang="de-DE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20000"/>
              </a:lnSpc>
              <a:buNone/>
            </a:pPr>
            <a:endParaRPr lang="de-DE" sz="2400" dirty="0"/>
          </a:p>
          <a:p>
            <a:pPr>
              <a:lnSpc>
                <a:spcPct val="120000"/>
              </a:lnSpc>
            </a:pPr>
            <a:endParaRPr lang="de-DE" sz="2400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3DCB25D-D501-ECF0-8759-866847B66A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75D98-0EF1-49B7-B018-DE8ED231CC89}" type="slidenum">
              <a:rPr lang="de-DE" smtClean="0"/>
              <a:pPr/>
              <a:t>58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2385957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6FBF7D9C-A508-E261-AB74-0B57BBDF0B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122745" y="3721192"/>
            <a:ext cx="11908661" cy="2634631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073C25D-D4A1-CE20-3DDC-E0F938AFC7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Zentrale Bausteine eines Schutzkonzeptes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040191F-7A95-92FC-F3C7-9B49682366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6" y="1690688"/>
            <a:ext cx="10801350" cy="4351338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de-DE" sz="2400" b="1" dirty="0"/>
              <a:t>Schutzkonzeptprozesse sind Entwicklungsprozesse:</a:t>
            </a:r>
            <a:endParaRPr lang="de-DE" sz="2200" b="1" dirty="0"/>
          </a:p>
          <a:p>
            <a:pPr marL="342000" indent="-342000">
              <a:lnSpc>
                <a:spcPct val="100000"/>
              </a:lnSpc>
              <a:buSzPct val="80000"/>
            </a:pPr>
            <a:r>
              <a:rPr lang="de-DE" sz="2200" dirty="0"/>
              <a:t>Schutzkonzepte bestehen aus mehreren miteinander verbundenen Bausteinen</a:t>
            </a:r>
          </a:p>
          <a:p>
            <a:pPr marL="342000" indent="-342000">
              <a:lnSpc>
                <a:spcPct val="100000"/>
              </a:lnSpc>
              <a:buSzPct val="80000"/>
            </a:pPr>
            <a:r>
              <a:rPr lang="de-DE" sz="2200" dirty="0"/>
              <a:t>Nicht alles muss sofort vollständig umgesetzt sein</a:t>
            </a:r>
          </a:p>
          <a:p>
            <a:pPr marL="342000" indent="-342000">
              <a:lnSpc>
                <a:spcPct val="100000"/>
              </a:lnSpc>
              <a:buSzPct val="80000"/>
            </a:pPr>
            <a:r>
              <a:rPr lang="de-DE" sz="2200" dirty="0"/>
              <a:t>Schulen setzen unterschiedliche Schwerpunkte</a:t>
            </a:r>
          </a:p>
          <a:p>
            <a:pPr marL="342000" indent="-342000">
              <a:lnSpc>
                <a:spcPct val="100000"/>
              </a:lnSpc>
              <a:buSzPct val="80000"/>
            </a:pPr>
            <a:r>
              <a:rPr lang="de-DE" sz="2200" dirty="0"/>
              <a:t>Schutzkonzeptarbeit ist ein fortlaufender Prozess</a:t>
            </a:r>
          </a:p>
          <a:p>
            <a:pPr marL="342000" indent="-342000">
              <a:lnSpc>
                <a:spcPct val="100000"/>
              </a:lnSpc>
              <a:buSzPct val="80000"/>
            </a:pPr>
            <a:endParaRPr lang="de-DE" sz="2200" i="1" dirty="0"/>
          </a:p>
          <a:p>
            <a:pPr marL="0" indent="0">
              <a:lnSpc>
                <a:spcPct val="100000"/>
              </a:lnSpc>
              <a:buNone/>
            </a:pPr>
            <a:br>
              <a:rPr lang="de-DE" sz="2200" i="1" dirty="0"/>
            </a:br>
            <a:r>
              <a:rPr lang="de-DE" sz="2200" i="1" dirty="0">
                <a:sym typeface="Wingdings" panose="05000000000000000000" pitchFamily="2" charset="2"/>
              </a:rPr>
              <a:t> </a:t>
            </a:r>
            <a:r>
              <a:rPr lang="de-DE" sz="2200" i="1" dirty="0"/>
              <a:t>Ziel: Orientierung schaffen und Handlungsmöglichkeiten sichtbar machen.</a:t>
            </a:r>
          </a:p>
          <a:p>
            <a:pPr>
              <a:lnSpc>
                <a:spcPct val="100000"/>
              </a:lnSpc>
            </a:pPr>
            <a:endParaRPr lang="de-DE" sz="2200" i="1" dirty="0"/>
          </a:p>
          <a:p>
            <a:pPr>
              <a:lnSpc>
                <a:spcPct val="100000"/>
              </a:lnSpc>
            </a:pPr>
            <a:endParaRPr lang="de-DE" sz="2200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F4F917D-B287-BA4D-9D22-2ABC8D98CC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75D98-0EF1-49B7-B018-DE8ED231CC89}" type="slidenum">
              <a:rPr lang="de-DE" smtClean="0"/>
              <a:pPr/>
              <a:t>59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6201064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2D90B74-7BF2-F831-1287-74096A15F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Risiko- und Potenzialanalyse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866D65A-B5BB-CB0C-21F7-0A3F67A5F8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6" y="1690688"/>
            <a:ext cx="10801350" cy="4351338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de-DE" sz="2400" b="1" dirty="0"/>
              <a:t>Fragen:</a:t>
            </a:r>
          </a:p>
          <a:p>
            <a:pPr marL="342000" indent="-342000">
              <a:lnSpc>
                <a:spcPct val="100000"/>
              </a:lnSpc>
              <a:buSzPct val="80000"/>
            </a:pPr>
            <a:r>
              <a:rPr lang="de-DE" sz="2200" dirty="0"/>
              <a:t>Welche Schutzfaktoren sind bereits vorhanden?</a:t>
            </a:r>
          </a:p>
          <a:p>
            <a:pPr marL="342000" indent="-342000">
              <a:lnSpc>
                <a:spcPct val="100000"/>
              </a:lnSpc>
              <a:buSzPct val="80000"/>
              <a:buFont typeface="Arial" panose="020B0604020202020204" pitchFamily="34" charset="0"/>
              <a:buChar char="•"/>
            </a:pPr>
            <a:r>
              <a:rPr lang="de-DE" sz="2200" dirty="0"/>
              <a:t>Wo bestehen Risiken? </a:t>
            </a:r>
          </a:p>
          <a:p>
            <a:pPr marL="342000" indent="-342000">
              <a:lnSpc>
                <a:spcPct val="100000"/>
              </a:lnSpc>
              <a:buSzPct val="80000"/>
              <a:buFont typeface="Arial" panose="020B0604020202020204" pitchFamily="34" charset="0"/>
              <a:buChar char="•"/>
            </a:pPr>
            <a:r>
              <a:rPr lang="de-DE" sz="2200" dirty="0"/>
              <a:t>Welche Strukturen begünstigen Grenzverletzungen? </a:t>
            </a:r>
          </a:p>
          <a:p>
            <a:pPr marL="0" indent="0">
              <a:lnSpc>
                <a:spcPct val="100000"/>
              </a:lnSpc>
              <a:buNone/>
            </a:pPr>
            <a:endParaRPr lang="de-DE" sz="2200" dirty="0"/>
          </a:p>
          <a:p>
            <a:pPr marL="0" indent="0">
              <a:lnSpc>
                <a:spcPct val="100000"/>
              </a:lnSpc>
              <a:buNone/>
            </a:pPr>
            <a:r>
              <a:rPr lang="de-DE" sz="2400" b="1" dirty="0"/>
              <a:t>Wichtig: </a:t>
            </a:r>
          </a:p>
          <a:p>
            <a:pPr marL="342000" indent="-342000">
              <a:lnSpc>
                <a:spcPct val="100000"/>
              </a:lnSpc>
              <a:buSzPct val="80000"/>
            </a:pPr>
            <a:r>
              <a:rPr lang="de-DE" sz="2200" dirty="0"/>
              <a:t>Grundlage für weitere Schritte</a:t>
            </a:r>
          </a:p>
          <a:p>
            <a:pPr marL="342000" indent="-342000">
              <a:lnSpc>
                <a:spcPct val="100000"/>
              </a:lnSpc>
              <a:buSzPct val="80000"/>
            </a:pPr>
            <a:r>
              <a:rPr lang="de-DE" sz="2200" dirty="0"/>
              <a:t>Blick auf Situationen und Abläufe</a:t>
            </a:r>
          </a:p>
          <a:p>
            <a:pPr marL="342000" indent="-342000">
              <a:lnSpc>
                <a:spcPct val="100000"/>
              </a:lnSpc>
              <a:buSzPct val="80000"/>
            </a:pPr>
            <a:r>
              <a:rPr lang="de-DE" sz="2200" dirty="0"/>
              <a:t>Voraussetzung: Wissen über Tatstrategien</a:t>
            </a:r>
          </a:p>
          <a:p>
            <a:pPr>
              <a:lnSpc>
                <a:spcPct val="100000"/>
              </a:lnSpc>
            </a:pPr>
            <a:endParaRPr lang="de-DE" sz="2200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AF26D2F-A42B-4E1A-F2A3-15B57C989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75D98-0EF1-49B7-B018-DE8ED231CC89}" type="slidenum">
              <a:rPr lang="de-DE" smtClean="0"/>
              <a:pPr/>
              <a:t>60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0616047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237AC2-B3BD-6BBE-8FCD-D3992DC5C4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ED2982-B3A4-797B-D8B0-39DD3664A7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Leitbild &amp; Haltung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C8C5EDC-56E8-CC4B-6BE2-E8BE79242C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6" y="1690688"/>
            <a:ext cx="10801350" cy="4351338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de-DE" sz="2400" b="1" dirty="0"/>
              <a:t>Leitbild</a:t>
            </a:r>
          </a:p>
          <a:p>
            <a:pPr marL="342000" indent="-342000">
              <a:lnSpc>
                <a:spcPct val="100000"/>
              </a:lnSpc>
              <a:buSzPct val="80000"/>
              <a:buFont typeface="Arial" panose="020B0604020202020204" pitchFamily="34" charset="0"/>
              <a:buChar char="•"/>
            </a:pPr>
            <a:r>
              <a:rPr lang="de-DE" sz="2200" dirty="0"/>
              <a:t>Schutz vor sexualisierter Gewalt als Teil des Schulauftrags </a:t>
            </a:r>
          </a:p>
          <a:p>
            <a:pPr marL="342000" indent="-342000">
              <a:lnSpc>
                <a:spcPct val="100000"/>
              </a:lnSpc>
              <a:buSzPct val="80000"/>
              <a:buFont typeface="Arial" panose="020B0604020202020204" pitchFamily="34" charset="0"/>
              <a:buChar char="•"/>
            </a:pPr>
            <a:r>
              <a:rPr lang="de-DE" sz="2200" dirty="0"/>
              <a:t>gemeinsame Haltung der Schule </a:t>
            </a:r>
          </a:p>
          <a:p>
            <a:pPr marL="342000" indent="-342000">
              <a:lnSpc>
                <a:spcPct val="100000"/>
              </a:lnSpc>
              <a:buSzPct val="80000"/>
              <a:buFont typeface="Arial" panose="020B0604020202020204" pitchFamily="34" charset="0"/>
              <a:buChar char="•"/>
            </a:pPr>
            <a:r>
              <a:rPr lang="de-DE" sz="2200" dirty="0"/>
              <a:t>klare Positionierung nach innen und außen </a:t>
            </a:r>
            <a:br>
              <a:rPr lang="de-DE" sz="2200" dirty="0"/>
            </a:br>
            <a:endParaRPr lang="de-DE" sz="2200" dirty="0"/>
          </a:p>
          <a:p>
            <a:pPr marL="0" indent="0">
              <a:lnSpc>
                <a:spcPct val="100000"/>
              </a:lnSpc>
              <a:buNone/>
            </a:pPr>
            <a:r>
              <a:rPr lang="de-DE" sz="2400" b="1" dirty="0"/>
              <a:t>Verhaltenskodex</a:t>
            </a:r>
          </a:p>
          <a:p>
            <a:pPr marL="342000" indent="-342000">
              <a:lnSpc>
                <a:spcPct val="100000"/>
              </a:lnSpc>
              <a:buSzPct val="80000"/>
              <a:buFont typeface="Arial" panose="020B0604020202020204" pitchFamily="34" charset="0"/>
              <a:buChar char="•"/>
            </a:pPr>
            <a:r>
              <a:rPr lang="de-DE" sz="2200" dirty="0"/>
              <a:t>Regeln für Mitarbeitende an Schule </a:t>
            </a:r>
          </a:p>
          <a:p>
            <a:pPr marL="342000" indent="-342000">
              <a:lnSpc>
                <a:spcPct val="100000"/>
              </a:lnSpc>
              <a:buSzPct val="80000"/>
              <a:buFont typeface="Arial" panose="020B0604020202020204" pitchFamily="34" charset="0"/>
              <a:buChar char="•"/>
            </a:pPr>
            <a:r>
              <a:rPr lang="de-DE" sz="2200" dirty="0"/>
              <a:t>professionelles Verhalten </a:t>
            </a:r>
          </a:p>
          <a:p>
            <a:pPr marL="342000" indent="-342000">
              <a:lnSpc>
                <a:spcPct val="100000"/>
              </a:lnSpc>
              <a:buSzPct val="80000"/>
              <a:buFont typeface="Arial" panose="020B0604020202020204" pitchFamily="34" charset="0"/>
              <a:buChar char="•"/>
            </a:pPr>
            <a:r>
              <a:rPr lang="de-DE" sz="2200" dirty="0"/>
              <a:t>Orientierung in besonders grenzsensiblen Situationen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FF98EEE-3E59-8190-159B-76932B50E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75D98-0EF1-49B7-B018-DE8ED231CC89}" type="slidenum">
              <a:rPr lang="de-DE" smtClean="0"/>
              <a:pPr/>
              <a:t>61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9688638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7ADC59-CA75-5D7A-18EA-76469A46BA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Handlungssicherheit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6D024DF-0D0F-0F87-4CA8-8571112DCC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687513"/>
            <a:ext cx="5821221" cy="5883114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de-DE" sz="2400" b="1" dirty="0"/>
              <a:t>Interventionsplan</a:t>
            </a:r>
          </a:p>
          <a:p>
            <a:pPr marL="342000" indent="-342000">
              <a:lnSpc>
                <a:spcPct val="100000"/>
              </a:lnSpc>
              <a:buSzPct val="80000"/>
              <a:buFont typeface="Arial" panose="020B0604020202020204" pitchFamily="34" charset="0"/>
              <a:buChar char="•"/>
            </a:pPr>
            <a:r>
              <a:rPr lang="de-DE" sz="2200" dirty="0"/>
              <a:t>Wer macht was im Verdachtsfall? </a:t>
            </a:r>
          </a:p>
          <a:p>
            <a:pPr marL="342000" indent="-342000">
              <a:lnSpc>
                <a:spcPct val="100000"/>
              </a:lnSpc>
              <a:buSzPct val="80000"/>
              <a:buFont typeface="Arial" panose="020B0604020202020204" pitchFamily="34" charset="0"/>
              <a:buChar char="•"/>
            </a:pPr>
            <a:r>
              <a:rPr lang="de-DE" sz="2200" dirty="0"/>
              <a:t>transparente Abläufe </a:t>
            </a:r>
          </a:p>
          <a:p>
            <a:pPr marL="342000" indent="-342000">
              <a:lnSpc>
                <a:spcPct val="100000"/>
              </a:lnSpc>
              <a:buSzPct val="80000"/>
              <a:buFont typeface="Arial" panose="020B0604020202020204" pitchFamily="34" charset="0"/>
              <a:buChar char="•"/>
            </a:pPr>
            <a:r>
              <a:rPr lang="de-DE" sz="2200" dirty="0"/>
              <a:t>Orientierung für das Kollegium </a:t>
            </a:r>
            <a:br>
              <a:rPr lang="de-DE" sz="2200" dirty="0"/>
            </a:br>
            <a:endParaRPr lang="de-DE" sz="2200" dirty="0"/>
          </a:p>
          <a:p>
            <a:pPr marL="0" indent="0">
              <a:lnSpc>
                <a:spcPct val="100000"/>
              </a:lnSpc>
              <a:buNone/>
            </a:pPr>
            <a:r>
              <a:rPr lang="de-DE" sz="2400" b="1" dirty="0"/>
              <a:t>Fortbildung</a:t>
            </a:r>
          </a:p>
          <a:p>
            <a:pPr marL="342000" indent="-342000">
              <a:lnSpc>
                <a:spcPct val="100000"/>
              </a:lnSpc>
              <a:buSzPct val="80000"/>
              <a:buFont typeface="Arial" panose="020B0604020202020204" pitchFamily="34" charset="0"/>
              <a:buChar char="•"/>
            </a:pPr>
            <a:r>
              <a:rPr lang="de-DE" sz="2200" dirty="0"/>
              <a:t>Wissen und Sensibilisierung </a:t>
            </a:r>
          </a:p>
          <a:p>
            <a:pPr marL="342000" indent="-342000">
              <a:lnSpc>
                <a:spcPct val="100000"/>
              </a:lnSpc>
              <a:buSzPct val="80000"/>
              <a:buFont typeface="Arial" panose="020B0604020202020204" pitchFamily="34" charset="0"/>
              <a:buChar char="•"/>
            </a:pPr>
            <a:r>
              <a:rPr lang="de-DE" sz="2200" dirty="0"/>
              <a:t>regelmäßige Qualifizierung aller Beteiligten</a:t>
            </a:r>
          </a:p>
          <a:p>
            <a:pPr>
              <a:lnSpc>
                <a:spcPct val="100000"/>
              </a:lnSpc>
            </a:pPr>
            <a:endParaRPr lang="de-DE" sz="2200" dirty="0"/>
          </a:p>
          <a:p>
            <a:pPr>
              <a:lnSpc>
                <a:spcPct val="100000"/>
              </a:lnSpc>
            </a:pPr>
            <a:endParaRPr lang="de-DE" sz="2200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47FFCE8-9E3C-E7A6-7FEF-2779CC849D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75D98-0EF1-49B7-B018-DE8ED231CC89}" type="slidenum">
              <a:rPr lang="de-DE" smtClean="0"/>
              <a:pPr/>
              <a:t>62</a:t>
            </a:fld>
            <a:endParaRPr lang="de-DE"/>
          </a:p>
        </p:txBody>
      </p:sp>
      <p:sp>
        <p:nvSpPr>
          <p:cNvPr id="6" name="Inhaltsplatzhalter 2">
            <a:extLst>
              <a:ext uri="{FF2B5EF4-FFF2-40B4-BE49-F238E27FC236}">
                <a16:creationId xmlns:a16="http://schemas.microsoft.com/office/drawing/2014/main" id="{33EAAEB8-9BA4-8362-24BD-D96C49D22873}"/>
              </a:ext>
            </a:extLst>
          </p:cNvPr>
          <p:cNvSpPr txBox="1">
            <a:spLocks/>
          </p:cNvSpPr>
          <p:nvPr/>
        </p:nvSpPr>
        <p:spPr>
          <a:xfrm>
            <a:off x="5776612" y="1693833"/>
            <a:ext cx="5821221" cy="23296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+mn-lt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de-DE" sz="2400" b="1" dirty="0"/>
              <a:t>Personalverantwortung</a:t>
            </a:r>
          </a:p>
          <a:p>
            <a:pPr marL="342000" indent="-342000">
              <a:lnSpc>
                <a:spcPct val="100000"/>
              </a:lnSpc>
              <a:spcBef>
                <a:spcPts val="1000"/>
              </a:spcBef>
              <a:buSzPct val="80000"/>
              <a:buFont typeface="Arial" panose="020B0604020202020204" pitchFamily="34" charset="0"/>
              <a:buChar char="•"/>
            </a:pPr>
            <a:r>
              <a:rPr lang="de-DE" sz="2200" dirty="0"/>
              <a:t>klare Zuständigkeiten </a:t>
            </a:r>
          </a:p>
          <a:p>
            <a:pPr marL="342000" indent="-342000">
              <a:lnSpc>
                <a:spcPct val="100000"/>
              </a:lnSpc>
              <a:spcBef>
                <a:spcPts val="1000"/>
              </a:spcBef>
              <a:buSzPct val="80000"/>
              <a:buFont typeface="Arial" panose="020B0604020202020204" pitchFamily="34" charset="0"/>
              <a:buChar char="•"/>
            </a:pPr>
            <a:r>
              <a:rPr lang="de-DE" sz="2200" dirty="0"/>
              <a:t>Ansprechpersonen benennen </a:t>
            </a:r>
          </a:p>
          <a:p>
            <a:pPr marL="342000" indent="-342000">
              <a:lnSpc>
                <a:spcPct val="100000"/>
              </a:lnSpc>
              <a:spcBef>
                <a:spcPts val="1000"/>
              </a:spcBef>
              <a:buSzPct val="80000"/>
              <a:buFont typeface="Arial" panose="020B0604020202020204" pitchFamily="34" charset="0"/>
              <a:buChar char="•"/>
            </a:pPr>
            <a:r>
              <a:rPr lang="de-DE" sz="2200" dirty="0"/>
              <a:t>interne Koordination</a:t>
            </a:r>
            <a:endParaRPr lang="de-DE" sz="2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287083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97DE58-7E03-F859-3BB9-067728A028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CC7DB91-17E5-7C1B-8BCF-CA42B8CDE4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Beteiligung und Prävention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C2B89E3-D9EB-2D19-89C1-896F7CBBD9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690688"/>
            <a:ext cx="8356077" cy="5883114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de-DE" sz="2400" b="1" dirty="0"/>
              <a:t>Partizipation</a:t>
            </a:r>
          </a:p>
          <a:p>
            <a:pPr marL="342000" indent="-342000">
              <a:lnSpc>
                <a:spcPct val="100000"/>
              </a:lnSpc>
              <a:buSzPct val="80000"/>
              <a:buFont typeface="Arial" panose="020B0604020202020204" pitchFamily="34" charset="0"/>
              <a:buChar char="•"/>
            </a:pPr>
            <a:r>
              <a:rPr lang="de-DE" sz="2200" dirty="0"/>
              <a:t>Schülerinnen und Schüler und Eltern/Sorgeberechtigte beteiligen  </a:t>
            </a:r>
          </a:p>
          <a:p>
            <a:pPr marL="342000" indent="-342000">
              <a:lnSpc>
                <a:spcPct val="100000"/>
              </a:lnSpc>
              <a:buSzPct val="80000"/>
              <a:buFont typeface="Arial" panose="020B0604020202020204" pitchFamily="34" charset="0"/>
              <a:buChar char="•"/>
            </a:pPr>
            <a:r>
              <a:rPr lang="de-DE" sz="2200" dirty="0"/>
              <a:t>Akzeptanz des Prozesses und Wirksamkeit stärken</a:t>
            </a:r>
            <a:br>
              <a:rPr lang="de-DE" sz="2200" dirty="0"/>
            </a:br>
            <a:r>
              <a:rPr lang="de-DE" sz="2200" dirty="0"/>
              <a:t>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de-DE" sz="2400" b="1" dirty="0"/>
              <a:t>Präventionsangebote</a:t>
            </a:r>
          </a:p>
          <a:p>
            <a:pPr marL="342000" indent="-342000">
              <a:lnSpc>
                <a:spcPct val="100000"/>
              </a:lnSpc>
              <a:buSzPct val="80000"/>
              <a:buFont typeface="Arial" panose="020B0604020202020204" pitchFamily="34" charset="0"/>
              <a:buChar char="•"/>
            </a:pPr>
            <a:r>
              <a:rPr lang="de-DE" sz="2200" dirty="0"/>
              <a:t>Wissen über Grenzen und Rechte </a:t>
            </a:r>
          </a:p>
          <a:p>
            <a:pPr marL="342000" indent="-342000">
              <a:lnSpc>
                <a:spcPct val="100000"/>
              </a:lnSpc>
              <a:buSzPct val="80000"/>
              <a:buFont typeface="Arial" panose="020B0604020202020204" pitchFamily="34" charset="0"/>
              <a:buChar char="•"/>
            </a:pPr>
            <a:r>
              <a:rPr lang="de-DE" sz="2200" dirty="0"/>
              <a:t>Unterstützungsmöglichkeiten kennen </a:t>
            </a:r>
          </a:p>
          <a:p>
            <a:pPr marL="342000" indent="-342000">
              <a:lnSpc>
                <a:spcPct val="100000"/>
              </a:lnSpc>
              <a:buSzPct val="80000"/>
              <a:buFont typeface="Arial" panose="020B0604020202020204" pitchFamily="34" charset="0"/>
              <a:buChar char="•"/>
            </a:pPr>
            <a:r>
              <a:rPr lang="de-DE" sz="2200" dirty="0"/>
              <a:t>regelmäßige Angebote im Schulalltag 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B90C9ED-8F07-3C5B-8378-E345FECD8D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75D98-0EF1-49B7-B018-DE8ED231CC89}" type="slidenum">
              <a:rPr lang="de-DE" smtClean="0"/>
              <a:pPr/>
              <a:t>63</a:t>
            </a:fld>
            <a:endParaRPr lang="de-DE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7D901F4D-6563-E836-D25D-A6C5C4268688}"/>
              </a:ext>
            </a:extLst>
          </p:cNvPr>
          <p:cNvSpPr/>
          <p:nvPr/>
        </p:nvSpPr>
        <p:spPr>
          <a:xfrm>
            <a:off x="5879520" y="3972910"/>
            <a:ext cx="3905611" cy="19864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AEA46D8E-0401-41E8-17ED-9791E879B391}"/>
              </a:ext>
            </a:extLst>
          </p:cNvPr>
          <p:cNvSpPr txBox="1">
            <a:spLocks/>
          </p:cNvSpPr>
          <p:nvPr/>
        </p:nvSpPr>
        <p:spPr>
          <a:xfrm>
            <a:off x="5879520" y="3450020"/>
            <a:ext cx="4306201" cy="366917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2"/>
                </a:solidFill>
                <a:latin typeface="+mn-lt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de-DE" sz="2400" b="1" dirty="0"/>
              <a:t>Beschwerdewege</a:t>
            </a:r>
          </a:p>
          <a:p>
            <a:pPr marL="342000" indent="-342000">
              <a:lnSpc>
                <a:spcPct val="100000"/>
              </a:lnSpc>
              <a:buSzPct val="80000"/>
              <a:buFont typeface="Arial" panose="020B0604020202020204" pitchFamily="34" charset="0"/>
              <a:buChar char="•"/>
            </a:pPr>
            <a:r>
              <a:rPr lang="de-DE" sz="2200" dirty="0"/>
              <a:t>niedrigschwellig </a:t>
            </a:r>
          </a:p>
          <a:p>
            <a:pPr marL="342000" indent="-342000">
              <a:lnSpc>
                <a:spcPct val="100000"/>
              </a:lnSpc>
              <a:buSzPct val="80000"/>
              <a:buFont typeface="Arial" panose="020B0604020202020204" pitchFamily="34" charset="0"/>
              <a:buChar char="•"/>
            </a:pPr>
            <a:r>
              <a:rPr lang="de-DE" sz="2200" dirty="0"/>
              <a:t>transparent </a:t>
            </a:r>
          </a:p>
          <a:p>
            <a:pPr marL="342000" indent="-342000">
              <a:lnSpc>
                <a:spcPct val="100000"/>
              </a:lnSpc>
              <a:buSzPct val="80000"/>
              <a:buFont typeface="Arial" panose="020B0604020202020204" pitchFamily="34" charset="0"/>
              <a:buChar char="•"/>
            </a:pPr>
            <a:r>
              <a:rPr lang="de-DE" sz="2200" dirty="0"/>
              <a:t>Hinweise ernst nehmen und systematisch bearbeiten</a:t>
            </a:r>
          </a:p>
          <a:p>
            <a:pPr marL="0" indent="0" algn="l">
              <a:lnSpc>
                <a:spcPct val="100000"/>
              </a:lnSpc>
              <a:buNone/>
            </a:pPr>
            <a:endParaRPr lang="de-DE" sz="2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045734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CDADB3-97B1-9F2D-CCE3-DB2C366B8B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6E3060-08D0-663F-9C24-14E99E2D9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Kooperation mit externen Fachstellen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BC05970-A98B-C4DF-3E03-6670C32B44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690688"/>
            <a:ext cx="8356077" cy="5883114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de-DE" sz="2400" b="1" dirty="0"/>
              <a:t>Zum Beispiel: </a:t>
            </a:r>
          </a:p>
          <a:p>
            <a:pPr marL="342000" indent="-342000">
              <a:lnSpc>
                <a:spcPct val="100000"/>
              </a:lnSpc>
              <a:buSzPct val="80000"/>
              <a:buFont typeface="Arial" panose="020B0604020202020204" pitchFamily="34" charset="0"/>
              <a:buChar char="•"/>
            </a:pPr>
            <a:r>
              <a:rPr lang="de-DE" sz="2200" dirty="0"/>
              <a:t>Fachberatungsstellen für das Thema sexualisierte Gewalt</a:t>
            </a:r>
          </a:p>
          <a:p>
            <a:pPr marL="342000" indent="-342000">
              <a:lnSpc>
                <a:spcPct val="100000"/>
              </a:lnSpc>
              <a:buSzPct val="80000"/>
              <a:buFont typeface="Arial" panose="020B0604020202020204" pitchFamily="34" charset="0"/>
              <a:buChar char="•"/>
            </a:pPr>
            <a:r>
              <a:rPr lang="de-DE" sz="2200" dirty="0"/>
              <a:t>Schulpsychologische Dienste </a:t>
            </a:r>
          </a:p>
          <a:p>
            <a:pPr marL="342000" indent="-342000">
              <a:lnSpc>
                <a:spcPct val="100000"/>
              </a:lnSpc>
              <a:buSzPct val="80000"/>
              <a:buFont typeface="Arial" panose="020B0604020202020204" pitchFamily="34" charset="0"/>
              <a:buChar char="•"/>
            </a:pPr>
            <a:r>
              <a:rPr lang="de-DE" sz="2200" dirty="0"/>
              <a:t>Jugendamt </a:t>
            </a:r>
          </a:p>
          <a:p>
            <a:pPr marL="342000" indent="-342000">
              <a:lnSpc>
                <a:spcPct val="100000"/>
              </a:lnSpc>
              <a:buSzPct val="80000"/>
              <a:buFont typeface="Arial" panose="020B0604020202020204" pitchFamily="34" charset="0"/>
              <a:buChar char="•"/>
            </a:pPr>
            <a:r>
              <a:rPr lang="de-DE" sz="2200" dirty="0"/>
              <a:t>weitere Unterstützungssysteme </a:t>
            </a:r>
          </a:p>
          <a:p>
            <a:pPr marL="0" indent="0">
              <a:lnSpc>
                <a:spcPct val="100000"/>
              </a:lnSpc>
              <a:buNone/>
            </a:pPr>
            <a:endParaRPr lang="de-DE" sz="2200" dirty="0"/>
          </a:p>
          <a:p>
            <a:pPr marL="0" indent="0">
              <a:lnSpc>
                <a:spcPct val="100000"/>
              </a:lnSpc>
              <a:buNone/>
            </a:pPr>
            <a:r>
              <a:rPr lang="de-DE" sz="2400" b="1" dirty="0"/>
              <a:t>Externe Kooperation bedeutet:</a:t>
            </a:r>
          </a:p>
          <a:p>
            <a:pPr marL="342000" indent="-342000">
              <a:lnSpc>
                <a:spcPct val="100000"/>
              </a:lnSpc>
              <a:buSzPct val="80000"/>
              <a:buFont typeface="Arial" panose="020B0604020202020204" pitchFamily="34" charset="0"/>
              <a:buChar char="•"/>
            </a:pPr>
            <a:r>
              <a:rPr lang="de-DE" sz="2200" dirty="0"/>
              <a:t>fachliche Unterstützung </a:t>
            </a:r>
          </a:p>
          <a:p>
            <a:pPr marL="342000" indent="-342000">
              <a:lnSpc>
                <a:spcPct val="100000"/>
              </a:lnSpc>
              <a:buSzPct val="80000"/>
              <a:buFont typeface="Arial" panose="020B0604020202020204" pitchFamily="34" charset="0"/>
              <a:buChar char="•"/>
            </a:pPr>
            <a:r>
              <a:rPr lang="de-DE" sz="2200" dirty="0"/>
              <a:t>gemeinsame Verantwortung </a:t>
            </a:r>
          </a:p>
          <a:p>
            <a:pPr marL="342000" indent="-342000">
              <a:lnSpc>
                <a:spcPct val="100000"/>
              </a:lnSpc>
              <a:buSzPct val="80000"/>
              <a:buFont typeface="Arial" panose="020B0604020202020204" pitchFamily="34" charset="0"/>
              <a:buChar char="•"/>
            </a:pPr>
            <a:r>
              <a:rPr lang="de-DE" sz="2200" dirty="0"/>
              <a:t>Entlastung für Schule</a:t>
            </a:r>
          </a:p>
          <a:p>
            <a:pPr>
              <a:lnSpc>
                <a:spcPct val="100000"/>
              </a:lnSpc>
            </a:pPr>
            <a:endParaRPr lang="de-DE" sz="2200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17F930D-4099-74F7-2017-7AD10C3743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75D98-0EF1-49B7-B018-DE8ED231CC89}" type="slidenum">
              <a:rPr lang="de-DE" smtClean="0"/>
              <a:pPr/>
              <a:t>64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9887191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08513E-FB9F-4FC2-9082-D881ECA3B3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Schule als …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33B6A04-8F8A-8E78-5B2F-5C970960C4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6" y="1690688"/>
            <a:ext cx="1080135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2400" dirty="0"/>
              <a:t>… </a:t>
            </a:r>
            <a:r>
              <a:rPr lang="de-DE" sz="2400" b="1" dirty="0"/>
              <a:t>Schutzort</a:t>
            </a:r>
          </a:p>
          <a:p>
            <a:pPr marL="0" indent="0">
              <a:buNone/>
            </a:pPr>
            <a:r>
              <a:rPr lang="de-DE" sz="2200" dirty="0"/>
              <a:t>Schutz vor Gefährdungen und Übergriffen von außen</a:t>
            </a:r>
          </a:p>
          <a:p>
            <a:pPr marL="0" indent="0">
              <a:buNone/>
            </a:pPr>
            <a:endParaRPr lang="de-DE" sz="2400" dirty="0"/>
          </a:p>
          <a:p>
            <a:pPr marL="0" indent="0">
              <a:buNone/>
            </a:pPr>
            <a:r>
              <a:rPr lang="de-DE" sz="2400" dirty="0"/>
              <a:t>… </a:t>
            </a:r>
            <a:r>
              <a:rPr lang="de-DE" sz="2400" b="1" dirty="0"/>
              <a:t>Geschützter Ort</a:t>
            </a:r>
          </a:p>
          <a:p>
            <a:pPr marL="0" indent="0">
              <a:buNone/>
            </a:pPr>
            <a:r>
              <a:rPr lang="de-DE" sz="2200" dirty="0"/>
              <a:t>Grenzverletzungen innerhalb der Schule erkennen und bearbeiten</a:t>
            </a:r>
          </a:p>
          <a:p>
            <a:pPr marL="0" indent="0">
              <a:buNone/>
            </a:pPr>
            <a:endParaRPr lang="de-DE" sz="2400" dirty="0"/>
          </a:p>
          <a:p>
            <a:pPr marL="0" indent="0">
              <a:buNone/>
            </a:pPr>
            <a:r>
              <a:rPr lang="de-DE" sz="2400" dirty="0"/>
              <a:t>… </a:t>
            </a:r>
            <a:r>
              <a:rPr lang="de-DE" sz="2400" b="1" dirty="0"/>
              <a:t>Kompetenzort</a:t>
            </a:r>
          </a:p>
          <a:p>
            <a:pPr marL="0" indent="0">
              <a:buNone/>
            </a:pPr>
            <a:r>
              <a:rPr lang="de-DE" sz="2200" dirty="0"/>
              <a:t>Handlungssicherheit durch klare Zuständigkeiten und Wissen</a:t>
            </a:r>
          </a:p>
          <a:p>
            <a:pPr marL="0" indent="0">
              <a:buNone/>
            </a:pPr>
            <a:endParaRPr lang="de-DE" sz="2400" dirty="0"/>
          </a:p>
          <a:p>
            <a:endParaRPr lang="de-DE" sz="2400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DBFA834-8D92-813E-D73E-30265261D8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75D98-0EF1-49B7-B018-DE8ED231CC89}" type="slidenum">
              <a:rPr lang="de-DE" smtClean="0"/>
              <a:pPr/>
              <a:t>65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0294960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629018-0F78-555F-265D-DBEA744470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02E548-2E4A-B21F-32FB-F2B3347D51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6" y="785814"/>
            <a:ext cx="5196515" cy="1585912"/>
          </a:xfrm>
        </p:spPr>
        <p:txBody>
          <a:bodyPr>
            <a:normAutofit/>
          </a:bodyPr>
          <a:lstStyle/>
          <a:p>
            <a:r>
              <a:rPr lang="de-DE" dirty="0">
                <a:latin typeface="+mn-lt"/>
              </a:rPr>
              <a:t>Keine Schule fängt </a:t>
            </a:r>
            <a:br>
              <a:rPr lang="de-DE" dirty="0">
                <a:latin typeface="+mn-lt"/>
              </a:rPr>
            </a:br>
            <a:r>
              <a:rPr lang="de-DE" dirty="0">
                <a:latin typeface="+mn-lt"/>
              </a:rPr>
              <a:t>bei Null an!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357DE44-27E2-CC73-C236-D912A17270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2822575"/>
            <a:ext cx="5196516" cy="3533775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de-DE" sz="2400" b="1" dirty="0"/>
              <a:t>Tauschen Sie sich aus:</a:t>
            </a:r>
          </a:p>
          <a:p>
            <a:pPr marL="342000" indent="-342000">
              <a:lnSpc>
                <a:spcPct val="120000"/>
              </a:lnSpc>
              <a:buSzPct val="80000"/>
              <a:buFont typeface="Arial" panose="020B0604020202020204" pitchFamily="34" charset="0"/>
              <a:buChar char="•"/>
            </a:pPr>
            <a:r>
              <a:rPr lang="de-DE" sz="2400" dirty="0"/>
              <a:t>Was gibt es an unserer Schule bereits, das Schutz bietet? </a:t>
            </a:r>
            <a:br>
              <a:rPr lang="de-DE" sz="2400" dirty="0"/>
            </a:br>
            <a:r>
              <a:rPr lang="de-DE" sz="2400" dirty="0"/>
              <a:t>Welche Präventionsmaßnahmen bestehen schon? </a:t>
            </a:r>
          </a:p>
          <a:p>
            <a:pPr marL="342000" indent="-342000">
              <a:lnSpc>
                <a:spcPct val="120000"/>
              </a:lnSpc>
              <a:buSzPct val="80000"/>
              <a:buFont typeface="Arial" panose="020B0604020202020204" pitchFamily="34" charset="0"/>
              <a:buChar char="•"/>
            </a:pPr>
            <a:r>
              <a:rPr lang="de-DE" sz="2400" dirty="0"/>
              <a:t>Was wollen oder sollten wir </a:t>
            </a:r>
            <a:br>
              <a:rPr lang="de-DE" sz="2400" dirty="0"/>
            </a:br>
            <a:r>
              <a:rPr lang="de-DE" sz="2400" dirty="0"/>
              <a:t>gezielt verstärken? 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D786A14-832F-9A5A-F396-7FB680C006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75D98-0EF1-49B7-B018-DE8ED231CC89}" type="slidenum">
              <a:rPr lang="de-DE" smtClean="0"/>
              <a:pPr/>
              <a:t>66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2990412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D4C8E8-D743-DA9A-D770-7160E20AFE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61C602D-FCE8-0366-499A-46A956E20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75D98-0EF1-49B7-B018-DE8ED231CC89}" type="slidenum">
              <a:rPr lang="de-DE" smtClean="0"/>
              <a:pPr/>
              <a:t>67</a:t>
            </a:fld>
            <a:endParaRPr lang="de-DE"/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47F38028-30D6-FCD9-5CE8-CF632988C145}"/>
              </a:ext>
            </a:extLst>
          </p:cNvPr>
          <p:cNvSpPr txBox="1"/>
          <p:nvPr/>
        </p:nvSpPr>
        <p:spPr>
          <a:xfrm>
            <a:off x="776377" y="2186151"/>
            <a:ext cx="10653622" cy="2803795"/>
          </a:xfrm>
          <a:prstGeom prst="rect">
            <a:avLst/>
          </a:prstGeom>
          <a:solidFill>
            <a:schemeClr val="bg1"/>
          </a:solidFill>
          <a:ln w="152400" cap="sq">
            <a:solidFill>
              <a:schemeClr val="accent3"/>
            </a:solidFill>
            <a:miter lim="800000"/>
          </a:ln>
        </p:spPr>
        <p:txBody>
          <a:bodyPr wrap="square" lIns="180000" tIns="180000" rIns="180000" bIns="180000" rtlCol="0" anchor="ctr" anchorCtr="0">
            <a:noAutofit/>
          </a:bodyPr>
          <a:lstStyle/>
          <a:p>
            <a:pPr algn="ctr"/>
            <a:r>
              <a:rPr lang="de-DE" sz="4400" dirty="0">
                <a:solidFill>
                  <a:schemeClr val="accent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Welche konkreten Wünsche oder Impulse möchten Sie der Steuerungsgruppe für den weiteren Schutzkonzeptprozess mitgeben?</a:t>
            </a:r>
            <a:endParaRPr lang="de-DE" sz="4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19511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– 2022-Design">
  <a:themeElements>
    <a:clrScheme name="UBSKM">
      <a:dk1>
        <a:srgbClr val="000000"/>
      </a:dk1>
      <a:lt1>
        <a:srgbClr val="FFFFFF"/>
      </a:lt1>
      <a:dk2>
        <a:srgbClr val="192B46"/>
      </a:dk2>
      <a:lt2>
        <a:srgbClr val="C5E7F8"/>
      </a:lt2>
      <a:accent1>
        <a:srgbClr val="087EB5"/>
      </a:accent1>
      <a:accent2>
        <a:srgbClr val="009DD9"/>
      </a:accent2>
      <a:accent3>
        <a:srgbClr val="F2E946"/>
      </a:accent3>
      <a:accent4>
        <a:srgbClr val="8DCEF1"/>
      </a:accent4>
      <a:accent5>
        <a:srgbClr val="C4CAD1"/>
      </a:accent5>
      <a:accent6>
        <a:srgbClr val="F9F4A7"/>
      </a:accent6>
      <a:hlink>
        <a:srgbClr val="087EB5"/>
      </a:hlink>
      <a:folHlink>
        <a:srgbClr val="087EB5"/>
      </a:folHlink>
    </a:clrScheme>
    <a:fontScheme name="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2013 – 2022-Design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2BD1CE10C5FF9468A47674EBF8BE905" ma:contentTypeVersion="13" ma:contentTypeDescription="Ein neues Dokument erstellen." ma:contentTypeScope="" ma:versionID="c0c0ea3c8707b231450aa6a5a16afe35">
  <xsd:schema xmlns:xsd="http://www.w3.org/2001/XMLSchema" xmlns:xs="http://www.w3.org/2001/XMLSchema" xmlns:p="http://schemas.microsoft.com/office/2006/metadata/properties" xmlns:ns2="265ee74d-4e0e-4423-a5c1-a720bf047912" xmlns:ns3="a4995b3b-9dd2-4977-97bb-fdded031921f" targetNamespace="http://schemas.microsoft.com/office/2006/metadata/properties" ma:root="true" ma:fieldsID="526615856306d6668491bd450b04d4f6" ns2:_="" ns3:_="">
    <xsd:import namespace="265ee74d-4e0e-4423-a5c1-a720bf047912"/>
    <xsd:import namespace="a4995b3b-9dd2-4977-97bb-fdded031921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65ee74d-4e0e-4423-a5c1-a720bf04791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ildmarkierungen" ma:readOnly="false" ma:fieldId="{5cf76f15-5ced-4ddc-b409-7134ff3c332f}" ma:taxonomyMulti="true" ma:sspId="ba4874a0-9dd5-46e0-847a-d63040528c7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995b3b-9dd2-4977-97bb-fdded031921f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26b08f43-2bd7-4f9b-b55e-51c6fb6ac17a}" ma:internalName="TaxCatchAll" ma:showField="CatchAllData" ma:web="a4995b3b-9dd2-4977-97bb-fdded031921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65ee74d-4e0e-4423-a5c1-a720bf047912">
      <Terms xmlns="http://schemas.microsoft.com/office/infopath/2007/PartnerControls"/>
    </lcf76f155ced4ddcb4097134ff3c332f>
    <TaxCatchAll xmlns="a4995b3b-9dd2-4977-97bb-fdded031921f" xsi:nil="true"/>
  </documentManagement>
</p:properties>
</file>

<file path=customXml/itemProps1.xml><?xml version="1.0" encoding="utf-8"?>
<ds:datastoreItem xmlns:ds="http://schemas.openxmlformats.org/officeDocument/2006/customXml" ds:itemID="{343A067B-A123-4023-87E1-B57533A22BE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23F471B-0222-4793-BBF5-9CFDA8CF3049}">
  <ds:schemaRefs>
    <ds:schemaRef ds:uri="265ee74d-4e0e-4423-a5c1-a720bf047912"/>
    <ds:schemaRef ds:uri="a4995b3b-9dd2-4977-97bb-fdded031921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A5100B2E-CA40-44C9-84AD-1B342F619F01}">
  <ds:schemaRefs>
    <ds:schemaRef ds:uri="http://schemas.microsoft.com/office/infopath/2007/PartnerControls"/>
    <ds:schemaRef ds:uri="http://schemas.microsoft.com/office/2006/metadata/properties"/>
    <ds:schemaRef ds:uri="a4995b3b-9dd2-4977-97bb-fdded031921f"/>
    <ds:schemaRef ds:uri="http://purl.org/dc/dcmitype/"/>
    <ds:schemaRef ds:uri="265ee74d-4e0e-4423-a5c1-a720bf047912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http://purl.org/dc/terms/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2500</Words>
  <Application>Microsoft Office PowerPoint</Application>
  <PresentationFormat>Breitbild</PresentationFormat>
  <Paragraphs>408</Paragraphs>
  <Slides>67</Slides>
  <Notes>21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67</vt:i4>
      </vt:variant>
    </vt:vector>
  </HeadingPairs>
  <TitlesOfParts>
    <vt:vector size="75" baseType="lpstr">
      <vt:lpstr>Arial</vt:lpstr>
      <vt:lpstr>BundesSans Office</vt:lpstr>
      <vt:lpstr>Calibri</vt:lpstr>
      <vt:lpstr>Lucida Sans</vt:lpstr>
      <vt:lpstr>Symbol</vt:lpstr>
      <vt:lpstr>Times New Roman</vt:lpstr>
      <vt:lpstr>Wingdings</vt:lpstr>
      <vt:lpstr>Office 2013 – 2022-Design</vt:lpstr>
      <vt:lpstr>PowerPoint-Präsentation</vt:lpstr>
      <vt:lpstr>Jugendliche als  Bystanderinnen und  Bystander stärken</vt:lpstr>
      <vt:lpstr>Blitzlicht</vt:lpstr>
      <vt:lpstr>Fakt 1:  Hohe Betroffenheit</vt:lpstr>
      <vt:lpstr>Fakt 2:  Jugendliche als Mitwissende</vt:lpstr>
      <vt:lpstr>Hürden &amp; Dilemmata</vt:lpstr>
      <vt:lpstr>Fünf zentrale Hürden</vt:lpstr>
      <vt:lpstr>Fünf zentrale Hürden</vt:lpstr>
      <vt:lpstr>Fünf zentrale Hürden</vt:lpstr>
      <vt:lpstr>Fünf zentrale Hürden</vt:lpstr>
      <vt:lpstr>Fünf zentrale Hürden</vt:lpstr>
      <vt:lpstr>PowerPoint-Präsentation</vt:lpstr>
      <vt:lpstr>Was benötigen Bystanderinnen und  Bystander in der Prävention?</vt:lpstr>
      <vt:lpstr>PowerPoint-Präsentation</vt:lpstr>
      <vt:lpstr>PowerPoint-Präsentation</vt:lpstr>
      <vt:lpstr>Stufenmodell nach Wright, Block und von Unger</vt:lpstr>
      <vt:lpstr>PowerPoint-Präsentation</vt:lpstr>
      <vt:lpstr>PowerPoint-Präsentation</vt:lpstr>
      <vt:lpstr>Gelebte Partizipation bedeutet  Abgabe von Macht</vt:lpstr>
      <vt:lpstr>PowerPoint-Präsentation</vt:lpstr>
      <vt:lpstr>PowerPoint-Präsentation</vt:lpstr>
      <vt:lpstr>PowerPoint-Präsentation</vt:lpstr>
      <vt:lpstr>Einstieg:  Sätze vervollständigen</vt:lpstr>
      <vt:lpstr>Zeit für ein Quiz! Stimmt das – oder stimmt das nicht?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Definition und Kennzeichen  mediatisierte sexualisierte Gewalt</vt:lpstr>
      <vt:lpstr>Definition und Kennzeichen  mediatisierte sexualisierte Gewalt</vt:lpstr>
      <vt:lpstr>Formen mediatisierter sexualisierter Gewalt</vt:lpstr>
      <vt:lpstr>Formen mediatisierter sexualisierter Gewalt</vt:lpstr>
      <vt:lpstr>Formen mediatisierter sexualisierter Gewalt</vt:lpstr>
      <vt:lpstr>Formen mediatisierter sexualisierter Gewalt</vt:lpstr>
      <vt:lpstr>Formen mediatisierter sexualisierter Gewalt</vt:lpstr>
      <vt:lpstr>Formen mediatisierter sexualisierter Gewalt</vt:lpstr>
      <vt:lpstr>Formen mediatisierter sexualisierter Gewalt</vt:lpstr>
      <vt:lpstr>PowerPoint-Präsentation</vt:lpstr>
      <vt:lpstr>PowerPoint-Präsentation</vt:lpstr>
      <vt:lpstr>Viel wichtiger:</vt:lpstr>
      <vt:lpstr>PowerPoint-Präsentation</vt:lpstr>
      <vt:lpstr>PowerPoint-Präsentation</vt:lpstr>
      <vt:lpstr>PowerPoint-Präsentation</vt:lpstr>
      <vt:lpstr>Macht im schulischen Alltag</vt:lpstr>
      <vt:lpstr>Warum ist Macht für das Thema relevant?</vt:lpstr>
      <vt:lpstr>Drei zentrale Machtformen im schulischen Kontext</vt:lpstr>
      <vt:lpstr>Pädagogische Schlussfolgerung</vt:lpstr>
      <vt:lpstr>Übung:  „Mach doch mal…“</vt:lpstr>
      <vt:lpstr>Begünstigende Bedingungen für  (sexualisierte) Gewalt unter Jugendlichen</vt:lpstr>
      <vt:lpstr>Blitzlicht</vt:lpstr>
      <vt:lpstr>PowerPoint-Präsentation</vt:lpstr>
      <vt:lpstr>PowerPoint-Präsentation</vt:lpstr>
      <vt:lpstr>PowerPoint-Präsentation</vt:lpstr>
      <vt:lpstr>Definition Schutzkonzept und Schutzkonzeptprozess</vt:lpstr>
      <vt:lpstr>Zentrale Bausteine eines Schutzkonzeptes</vt:lpstr>
      <vt:lpstr>Risiko- und Potenzialanalyse</vt:lpstr>
      <vt:lpstr>Leitbild &amp; Haltung</vt:lpstr>
      <vt:lpstr>Handlungssicherheit</vt:lpstr>
      <vt:lpstr>Beteiligung und Prävention</vt:lpstr>
      <vt:lpstr>Kooperation mit externen Fachstellen</vt:lpstr>
      <vt:lpstr>Schule als …</vt:lpstr>
      <vt:lpstr>Keine Schule fängt  bei Null an!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Titel Workshop</dc:title>
  <dc:creator>Nele Horstmann</dc:creator>
  <cp:lastModifiedBy>Marks, Svenja</cp:lastModifiedBy>
  <cp:revision>65</cp:revision>
  <dcterms:created xsi:type="dcterms:W3CDTF">2024-10-25T10:57:20Z</dcterms:created>
  <dcterms:modified xsi:type="dcterms:W3CDTF">2026-08-13T07:13:57Z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0x01010022BD1CE10C5FF9468A47674EBF8BE905</vt:lpwstr>
  </property>
  <property fmtid="{D5CDD505-2E9C-101B-9397-08002B2CF9AE}" pid="3" name="MediaServiceImageTags">
    <vt:lpwstr/>
  </property>
</Properties>
</file>