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4"/>
  </p:sldMasterIdLst>
  <p:notesMasterIdLst>
    <p:notesMasterId r:id="rId51"/>
  </p:notesMasterIdLst>
  <p:sldIdLst>
    <p:sldId id="309" r:id="rId5"/>
    <p:sldId id="310" r:id="rId6"/>
    <p:sldId id="311" r:id="rId7"/>
    <p:sldId id="312" r:id="rId8"/>
    <p:sldId id="314" r:id="rId9"/>
    <p:sldId id="315" r:id="rId10"/>
    <p:sldId id="316" r:id="rId11"/>
    <p:sldId id="264" r:id="rId12"/>
    <p:sldId id="263" r:id="rId13"/>
    <p:sldId id="304" r:id="rId14"/>
    <p:sldId id="266" r:id="rId15"/>
    <p:sldId id="267" r:id="rId16"/>
    <p:sldId id="317" r:id="rId17"/>
    <p:sldId id="306" r:id="rId18"/>
    <p:sldId id="321" r:id="rId19"/>
    <p:sldId id="308" r:id="rId20"/>
    <p:sldId id="318" r:id="rId21"/>
    <p:sldId id="319" r:id="rId22"/>
    <p:sldId id="273" r:id="rId23"/>
    <p:sldId id="324" r:id="rId24"/>
    <p:sldId id="277" r:id="rId25"/>
    <p:sldId id="276" r:id="rId26"/>
    <p:sldId id="278" r:id="rId27"/>
    <p:sldId id="279" r:id="rId28"/>
    <p:sldId id="280" r:id="rId29"/>
    <p:sldId id="281" r:id="rId30"/>
    <p:sldId id="282" r:id="rId31"/>
    <p:sldId id="284" r:id="rId32"/>
    <p:sldId id="285" r:id="rId33"/>
    <p:sldId id="286" r:id="rId34"/>
    <p:sldId id="283" r:id="rId35"/>
    <p:sldId id="287" r:id="rId36"/>
    <p:sldId id="323" r:id="rId37"/>
    <p:sldId id="320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nje Delphendahl" initials="SD" lastIdx="1" clrIdx="0">
    <p:extLst>
      <p:ext uri="{19B8F6BF-5375-455C-9EA6-DF929625EA0E}">
        <p15:presenceInfo xmlns:p15="http://schemas.microsoft.com/office/powerpoint/2012/main" userId="S-1-5-21-3545706949-3656414237-1992043783-1626" providerId="AD"/>
      </p:ext>
    </p:extLst>
  </p:cmAuthor>
  <p:cmAuthor id="2" name="Freund, Ulrike" initials="UF" lastIdx="58" clrIdx="1">
    <p:extLst>
      <p:ext uri="{19B8F6BF-5375-455C-9EA6-DF929625EA0E}">
        <p15:presenceInfo xmlns:p15="http://schemas.microsoft.com/office/powerpoint/2012/main" userId="Freund, Ulrike" providerId="None"/>
      </p:ext>
    </p:extLst>
  </p:cmAuthor>
  <p:cmAuthor id="3" name="Nele Horstmann" initials="nho" lastIdx="70" clrIdx="2">
    <p:extLst>
      <p:ext uri="{19B8F6BF-5375-455C-9EA6-DF929625EA0E}">
        <p15:presenceInfo xmlns:p15="http://schemas.microsoft.com/office/powerpoint/2012/main" userId="Nele Horstmann" providerId="None"/>
      </p:ext>
    </p:extLst>
  </p:cmAuthor>
  <p:cmAuthor id="4" name="Julia Rompel" initials="JR" lastIdx="1" clrIdx="3">
    <p:extLst>
      <p:ext uri="{19B8F6BF-5375-455C-9EA6-DF929625EA0E}">
        <p15:presenceInfo xmlns:p15="http://schemas.microsoft.com/office/powerpoint/2012/main" userId="S::j.rompel@familie-redlich.de::318d485a-cf22-44a8-be9d-6419386c57a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100"/>
    <a:srgbClr val="087EB5"/>
    <a:srgbClr val="F3EA46"/>
    <a:srgbClr val="EBFF36"/>
    <a:srgbClr val="0D9FE3"/>
    <a:srgbClr val="192B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DC7CCB-B000-6842-A209-BCEC5B4110E7}" v="3" dt="2025-08-06T11:08:58.3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/>
    <p:restoredTop sz="96301"/>
  </p:normalViewPr>
  <p:slideViewPr>
    <p:cSldViewPr snapToGrid="0">
      <p:cViewPr varScale="1">
        <p:scale>
          <a:sx n="122" d="100"/>
          <a:sy n="122" d="100"/>
        </p:scale>
        <p:origin x="7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6/11/relationships/changesInfo" Target="changesInfos/changesInfo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y Erdenberger" userId="52c24733-94d2-4449-8dea-f722290f739e" providerId="ADAL" clId="{CDDC7CCB-B000-6842-A209-BCEC5B4110E7}"/>
    <pc:docChg chg="undo custSel modSld modMainMaster">
      <pc:chgData name="Romy Erdenberger" userId="52c24733-94d2-4449-8dea-f722290f739e" providerId="ADAL" clId="{CDDC7CCB-B000-6842-A209-BCEC5B4110E7}" dt="2025-08-06T11:14:54.019" v="16" actId="478"/>
      <pc:docMkLst>
        <pc:docMk/>
      </pc:docMkLst>
      <pc:sldChg chg="addSp delSp modSp mod">
        <pc:chgData name="Romy Erdenberger" userId="52c24733-94d2-4449-8dea-f722290f739e" providerId="ADAL" clId="{CDDC7CCB-B000-6842-A209-BCEC5B4110E7}" dt="2025-08-06T11:14:54.019" v="16" actId="478"/>
        <pc:sldMkLst>
          <pc:docMk/>
          <pc:sldMk cId="4293805631" sldId="309"/>
        </pc:sldMkLst>
        <pc:spChg chg="add del mod">
          <ac:chgData name="Romy Erdenberger" userId="52c24733-94d2-4449-8dea-f722290f739e" providerId="ADAL" clId="{CDDC7CCB-B000-6842-A209-BCEC5B4110E7}" dt="2025-08-06T11:02:14.926" v="2"/>
          <ac:spMkLst>
            <pc:docMk/>
            <pc:sldMk cId="4293805631" sldId="309"/>
            <ac:spMk id="2" creationId="{96EAF59C-D7C9-BC42-DCF4-02C9DE9E4C02}"/>
          </ac:spMkLst>
        </pc:spChg>
        <pc:spChg chg="del">
          <ac:chgData name="Romy Erdenberger" userId="52c24733-94d2-4449-8dea-f722290f739e" providerId="ADAL" clId="{CDDC7CCB-B000-6842-A209-BCEC5B4110E7}" dt="2025-08-06T11:14:54.019" v="16" actId="478"/>
          <ac:spMkLst>
            <pc:docMk/>
            <pc:sldMk cId="4293805631" sldId="309"/>
            <ac:spMk id="17" creationId="{7790A29F-5CD3-0D7C-8920-7D440E1DE7CA}"/>
          </ac:spMkLst>
        </pc:spChg>
      </pc:sldChg>
      <pc:sldMasterChg chg="modSldLayout">
        <pc:chgData name="Romy Erdenberger" userId="52c24733-94d2-4449-8dea-f722290f739e" providerId="ADAL" clId="{CDDC7CCB-B000-6842-A209-BCEC5B4110E7}" dt="2025-08-06T11:08:58.359" v="15"/>
        <pc:sldMasterMkLst>
          <pc:docMk/>
          <pc:sldMasterMk cId="494561640" sldId="2147483744"/>
        </pc:sldMasterMkLst>
        <pc:sldLayoutChg chg="addSp delSp modSp mod">
          <pc:chgData name="Romy Erdenberger" userId="52c24733-94d2-4449-8dea-f722290f739e" providerId="ADAL" clId="{CDDC7CCB-B000-6842-A209-BCEC5B4110E7}" dt="2025-08-06T11:08:58.359" v="15"/>
          <pc:sldLayoutMkLst>
            <pc:docMk/>
            <pc:sldMasterMk cId="494561640" sldId="2147483744"/>
            <pc:sldLayoutMk cId="1518624911" sldId="2147483759"/>
          </pc:sldLayoutMkLst>
          <pc:picChg chg="del mod">
            <ac:chgData name="Romy Erdenberger" userId="52c24733-94d2-4449-8dea-f722290f739e" providerId="ADAL" clId="{CDDC7CCB-B000-6842-A209-BCEC5B4110E7}" dt="2025-08-06T11:08:57.287" v="14" actId="478"/>
            <ac:picMkLst>
              <pc:docMk/>
              <pc:sldMasterMk cId="494561640" sldId="2147483744"/>
              <pc:sldLayoutMk cId="1518624911" sldId="2147483759"/>
              <ac:picMk id="2" creationId="{9086570B-02A9-F1F9-C834-514B199F997E}"/>
            </ac:picMkLst>
          </pc:picChg>
          <pc:picChg chg="add del mod">
            <ac:chgData name="Romy Erdenberger" userId="52c24733-94d2-4449-8dea-f722290f739e" providerId="ADAL" clId="{CDDC7CCB-B000-6842-A209-BCEC5B4110E7}" dt="2025-08-06T11:08:55.766" v="12" actId="478"/>
            <ac:picMkLst>
              <pc:docMk/>
              <pc:sldMasterMk cId="494561640" sldId="2147483744"/>
              <pc:sldLayoutMk cId="1518624911" sldId="2147483759"/>
              <ac:picMk id="4" creationId="{5FB8EA54-9109-48F0-590A-68093FB84391}"/>
            </ac:picMkLst>
          </pc:picChg>
          <pc:picChg chg="add mod">
            <ac:chgData name="Romy Erdenberger" userId="52c24733-94d2-4449-8dea-f722290f739e" providerId="ADAL" clId="{CDDC7CCB-B000-6842-A209-BCEC5B4110E7}" dt="2025-08-06T11:08:58.359" v="15"/>
            <ac:picMkLst>
              <pc:docMk/>
              <pc:sldMasterMk cId="494561640" sldId="2147483744"/>
              <pc:sldLayoutMk cId="1518624911" sldId="2147483759"/>
              <ac:picMk id="5" creationId="{1B4B3154-EE0E-3BD9-8796-B450AAC4B095}"/>
            </ac:picMkLst>
          </pc:pic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B82804-0ED6-6847-AE10-CD8117DE9E3B}" type="doc">
      <dgm:prSet loTypeId="urn:microsoft.com/office/officeart/2005/8/layout/pyramid1" loCatId="" qsTypeId="urn:microsoft.com/office/officeart/2005/8/quickstyle/simple1" qsCatId="simple" csTypeId="urn:microsoft.com/office/officeart/2005/8/colors/accent1_2" csCatId="accent1" phldr="1"/>
      <dgm:spPr/>
    </dgm:pt>
    <dgm:pt modelId="{475A2BA5-0511-2E4E-8E5B-F289463FCE3B}">
      <dgm:prSet phldrT="[Text]" custT="1"/>
      <dgm:spPr>
        <a:solidFill>
          <a:schemeClr val="tx2"/>
        </a:solidFill>
        <a:ln w="25400">
          <a:solidFill>
            <a:schemeClr val="bg1"/>
          </a:solidFill>
        </a:ln>
      </dgm:spPr>
      <dgm:t>
        <a:bodyPr lIns="0" tIns="0" rIns="0" bIns="180000" anchor="b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de-DE" sz="1800" dirty="0">
              <a:solidFill>
                <a:schemeClr val="accent3"/>
              </a:solidFill>
              <a:latin typeface="+mn-lt"/>
            </a:rPr>
            <a:t>Straf-</a:t>
          </a:r>
          <a:br>
            <a:rPr lang="de-DE" sz="1800" dirty="0">
              <a:solidFill>
                <a:schemeClr val="accent3"/>
              </a:solidFill>
              <a:latin typeface="+mn-lt"/>
            </a:rPr>
          </a:br>
          <a:r>
            <a:rPr lang="de-DE" sz="1800" dirty="0">
              <a:solidFill>
                <a:schemeClr val="accent3"/>
              </a:solidFill>
              <a:latin typeface="+mn-lt"/>
            </a:rPr>
            <a:t>rechtlich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de-DE" sz="1800" dirty="0">
              <a:solidFill>
                <a:schemeClr val="accent3"/>
              </a:solidFill>
              <a:latin typeface="+mn-lt"/>
            </a:rPr>
            <a:t>relevante </a:t>
          </a:r>
          <a:br>
            <a:rPr lang="de-DE" sz="1800" dirty="0">
              <a:solidFill>
                <a:schemeClr val="accent3"/>
              </a:solidFill>
              <a:latin typeface="+mn-lt"/>
            </a:rPr>
          </a:br>
          <a:r>
            <a:rPr lang="de-DE" sz="1800" dirty="0">
              <a:solidFill>
                <a:schemeClr val="accent3"/>
              </a:solidFill>
              <a:latin typeface="+mn-lt"/>
            </a:rPr>
            <a:t>sexualisierte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de-DE" sz="1800" dirty="0">
              <a:solidFill>
                <a:schemeClr val="accent3"/>
              </a:solidFill>
              <a:latin typeface="+mn-lt"/>
            </a:rPr>
            <a:t>Gewalt</a:t>
          </a:r>
        </a:p>
      </dgm:t>
    </dgm:pt>
    <dgm:pt modelId="{0BC907EF-77DC-9F43-8236-77721EABF492}" type="parTrans" cxnId="{CCA272C3-2766-B94B-BEDB-C4BDA593FB7F}">
      <dgm:prSet/>
      <dgm:spPr/>
      <dgm:t>
        <a:bodyPr/>
        <a:lstStyle/>
        <a:p>
          <a:endParaRPr lang="de-DE"/>
        </a:p>
      </dgm:t>
    </dgm:pt>
    <dgm:pt modelId="{B822399A-B269-4D49-A456-4BDD900C3D10}" type="sibTrans" cxnId="{CCA272C3-2766-B94B-BEDB-C4BDA593FB7F}">
      <dgm:prSet/>
      <dgm:spPr/>
      <dgm:t>
        <a:bodyPr/>
        <a:lstStyle/>
        <a:p>
          <a:endParaRPr lang="de-DE"/>
        </a:p>
      </dgm:t>
    </dgm:pt>
    <dgm:pt modelId="{D7A5A43C-3151-1542-AC0B-D2785FDFF61D}">
      <dgm:prSet phldrT="[Text]" custT="1"/>
      <dgm:spPr>
        <a:solidFill>
          <a:schemeClr val="accent1"/>
        </a:solidFill>
        <a:ln w="25400">
          <a:solidFill>
            <a:schemeClr val="bg1"/>
          </a:solidFill>
        </a:ln>
      </dgm:spPr>
      <dgm:t>
        <a:bodyPr lIns="0" tIns="0" rIns="0" bIns="0"/>
        <a:lstStyle/>
        <a:p>
          <a:r>
            <a:rPr lang="de-DE" sz="1800" dirty="0">
              <a:solidFill>
                <a:schemeClr val="accent3"/>
              </a:solidFill>
              <a:latin typeface="+mn-lt"/>
            </a:rPr>
            <a:t>Sexuelle Übergriffe</a:t>
          </a:r>
        </a:p>
      </dgm:t>
    </dgm:pt>
    <dgm:pt modelId="{71001E63-9C4A-2744-91B3-D663CBDD6F7D}" type="parTrans" cxnId="{74E72D07-0075-4440-9F55-BF4DE7F1CFCB}">
      <dgm:prSet/>
      <dgm:spPr/>
      <dgm:t>
        <a:bodyPr/>
        <a:lstStyle/>
        <a:p>
          <a:endParaRPr lang="de-DE"/>
        </a:p>
      </dgm:t>
    </dgm:pt>
    <dgm:pt modelId="{87ADD3C0-9F96-B346-B5CB-850F6E5FD15D}" type="sibTrans" cxnId="{74E72D07-0075-4440-9F55-BF4DE7F1CFCB}">
      <dgm:prSet/>
      <dgm:spPr/>
      <dgm:t>
        <a:bodyPr/>
        <a:lstStyle/>
        <a:p>
          <a:endParaRPr lang="de-DE"/>
        </a:p>
      </dgm:t>
    </dgm:pt>
    <dgm:pt modelId="{37379246-36EE-CE4C-BD66-3D969EB1CAA9}">
      <dgm:prSet phldrT="[Text]" custT="1"/>
      <dgm:spPr>
        <a:solidFill>
          <a:schemeClr val="accent2"/>
        </a:solidFill>
        <a:ln w="25400">
          <a:solidFill>
            <a:schemeClr val="bg1"/>
          </a:solidFill>
        </a:ln>
      </dgm:spPr>
      <dgm:t>
        <a:bodyPr lIns="0" tIns="0" rIns="0" bIns="0"/>
        <a:lstStyle/>
        <a:p>
          <a:r>
            <a:rPr lang="de-DE" sz="1800" dirty="0">
              <a:solidFill>
                <a:schemeClr val="accent3"/>
              </a:solidFill>
              <a:latin typeface="+mn-lt"/>
            </a:rPr>
            <a:t>Sexuelle Grenzverletzungen (unabsichtlich)</a:t>
          </a:r>
          <a:endParaRPr lang="de-DE" sz="1800">
            <a:solidFill>
              <a:schemeClr val="accent3"/>
            </a:solidFill>
            <a:latin typeface="+mn-lt"/>
          </a:endParaRPr>
        </a:p>
      </dgm:t>
    </dgm:pt>
    <dgm:pt modelId="{89735576-6D0A-4845-88D0-901AB8E83557}" type="parTrans" cxnId="{DDCD2236-78B5-6244-88F5-0E0AC324C068}">
      <dgm:prSet/>
      <dgm:spPr/>
      <dgm:t>
        <a:bodyPr/>
        <a:lstStyle/>
        <a:p>
          <a:endParaRPr lang="de-DE"/>
        </a:p>
      </dgm:t>
    </dgm:pt>
    <dgm:pt modelId="{B5FC5A7F-1EB4-644A-B4DD-08D7FF2DE1CF}" type="sibTrans" cxnId="{DDCD2236-78B5-6244-88F5-0E0AC324C068}">
      <dgm:prSet/>
      <dgm:spPr/>
      <dgm:t>
        <a:bodyPr/>
        <a:lstStyle/>
        <a:p>
          <a:endParaRPr lang="de-DE"/>
        </a:p>
      </dgm:t>
    </dgm:pt>
    <dgm:pt modelId="{FCEBF2C6-3E9E-4E46-B81A-94D1548A9724}" type="pres">
      <dgm:prSet presAssocID="{66B82804-0ED6-6847-AE10-CD8117DE9E3B}" presName="Name0" presStyleCnt="0">
        <dgm:presLayoutVars>
          <dgm:dir/>
          <dgm:animLvl val="lvl"/>
          <dgm:resizeHandles val="exact"/>
        </dgm:presLayoutVars>
      </dgm:prSet>
      <dgm:spPr/>
    </dgm:pt>
    <dgm:pt modelId="{5EFBF117-C74B-5F48-A947-AFAB56537C2D}" type="pres">
      <dgm:prSet presAssocID="{475A2BA5-0511-2E4E-8E5B-F289463FCE3B}" presName="Name8" presStyleCnt="0"/>
      <dgm:spPr/>
    </dgm:pt>
    <dgm:pt modelId="{AB6FABEC-42F3-AE46-963A-226937030364}" type="pres">
      <dgm:prSet presAssocID="{475A2BA5-0511-2E4E-8E5B-F289463FCE3B}" presName="level" presStyleLbl="node1" presStyleIdx="0" presStyleCnt="3" custScaleY="177595" custLinFactNeighborY="-2587">
        <dgm:presLayoutVars>
          <dgm:chMax val="1"/>
          <dgm:bulletEnabled val="1"/>
        </dgm:presLayoutVars>
      </dgm:prSet>
      <dgm:spPr/>
    </dgm:pt>
    <dgm:pt modelId="{DB352025-CE3C-6A4C-AE14-210B6BC6213D}" type="pres">
      <dgm:prSet presAssocID="{475A2BA5-0511-2E4E-8E5B-F289463FCE3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1FC7B198-4666-2149-9605-4AC4C293B515}" type="pres">
      <dgm:prSet presAssocID="{D7A5A43C-3151-1542-AC0B-D2785FDFF61D}" presName="Name8" presStyleCnt="0"/>
      <dgm:spPr/>
    </dgm:pt>
    <dgm:pt modelId="{5F9AC3F9-0079-5541-B888-0B335E7C42CC}" type="pres">
      <dgm:prSet presAssocID="{D7A5A43C-3151-1542-AC0B-D2785FDFF61D}" presName="level" presStyleLbl="node1" presStyleIdx="1" presStyleCnt="3">
        <dgm:presLayoutVars>
          <dgm:chMax val="1"/>
          <dgm:bulletEnabled val="1"/>
        </dgm:presLayoutVars>
      </dgm:prSet>
      <dgm:spPr/>
    </dgm:pt>
    <dgm:pt modelId="{27E2F704-E72A-E340-A33F-8A341F6CC148}" type="pres">
      <dgm:prSet presAssocID="{D7A5A43C-3151-1542-AC0B-D2785FDFF61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F4CBBFD-C60C-DB42-A6CA-C1831E2B13B1}" type="pres">
      <dgm:prSet presAssocID="{37379246-36EE-CE4C-BD66-3D969EB1CAA9}" presName="Name8" presStyleCnt="0"/>
      <dgm:spPr/>
    </dgm:pt>
    <dgm:pt modelId="{B35C8FB2-4FBD-2F4D-BAF4-072DAFB557CA}" type="pres">
      <dgm:prSet presAssocID="{37379246-36EE-CE4C-BD66-3D969EB1CAA9}" presName="level" presStyleLbl="node1" presStyleIdx="2" presStyleCnt="3">
        <dgm:presLayoutVars>
          <dgm:chMax val="1"/>
          <dgm:bulletEnabled val="1"/>
        </dgm:presLayoutVars>
      </dgm:prSet>
      <dgm:spPr/>
    </dgm:pt>
    <dgm:pt modelId="{F56A7BF0-7954-304C-86E7-A88D8B9350C7}" type="pres">
      <dgm:prSet presAssocID="{37379246-36EE-CE4C-BD66-3D969EB1CAA9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74E72D07-0075-4440-9F55-BF4DE7F1CFCB}" srcId="{66B82804-0ED6-6847-AE10-CD8117DE9E3B}" destId="{D7A5A43C-3151-1542-AC0B-D2785FDFF61D}" srcOrd="1" destOrd="0" parTransId="{71001E63-9C4A-2744-91B3-D663CBDD6F7D}" sibTransId="{87ADD3C0-9F96-B346-B5CB-850F6E5FD15D}"/>
    <dgm:cxn modelId="{B9EBAC2E-189C-0343-8099-0DCB96388540}" type="presOf" srcId="{D7A5A43C-3151-1542-AC0B-D2785FDFF61D}" destId="{5F9AC3F9-0079-5541-B888-0B335E7C42CC}" srcOrd="0" destOrd="0" presId="urn:microsoft.com/office/officeart/2005/8/layout/pyramid1"/>
    <dgm:cxn modelId="{DDCD2236-78B5-6244-88F5-0E0AC324C068}" srcId="{66B82804-0ED6-6847-AE10-CD8117DE9E3B}" destId="{37379246-36EE-CE4C-BD66-3D969EB1CAA9}" srcOrd="2" destOrd="0" parTransId="{89735576-6D0A-4845-88D0-901AB8E83557}" sibTransId="{B5FC5A7F-1EB4-644A-B4DD-08D7FF2DE1CF}"/>
    <dgm:cxn modelId="{D67A4F5C-4B2D-0944-BDEC-EB0F22B8E6F8}" type="presOf" srcId="{475A2BA5-0511-2E4E-8E5B-F289463FCE3B}" destId="{DB352025-CE3C-6A4C-AE14-210B6BC6213D}" srcOrd="1" destOrd="0" presId="urn:microsoft.com/office/officeart/2005/8/layout/pyramid1"/>
    <dgm:cxn modelId="{5F0E1C69-ECFE-7249-8799-DA861DFB0463}" type="presOf" srcId="{D7A5A43C-3151-1542-AC0B-D2785FDFF61D}" destId="{27E2F704-E72A-E340-A33F-8A341F6CC148}" srcOrd="1" destOrd="0" presId="urn:microsoft.com/office/officeart/2005/8/layout/pyramid1"/>
    <dgm:cxn modelId="{F70E10A9-5B4C-B647-A8A0-EA868E7EAFF3}" type="presOf" srcId="{66B82804-0ED6-6847-AE10-CD8117DE9E3B}" destId="{FCEBF2C6-3E9E-4E46-B81A-94D1548A9724}" srcOrd="0" destOrd="0" presId="urn:microsoft.com/office/officeart/2005/8/layout/pyramid1"/>
    <dgm:cxn modelId="{392970AB-B73E-A14C-A52F-72D7F82B0196}" type="presOf" srcId="{475A2BA5-0511-2E4E-8E5B-F289463FCE3B}" destId="{AB6FABEC-42F3-AE46-963A-226937030364}" srcOrd="0" destOrd="0" presId="urn:microsoft.com/office/officeart/2005/8/layout/pyramid1"/>
    <dgm:cxn modelId="{BAFF5CB7-AC18-AC42-8A3A-D66F3D786092}" type="presOf" srcId="{37379246-36EE-CE4C-BD66-3D969EB1CAA9}" destId="{F56A7BF0-7954-304C-86E7-A88D8B9350C7}" srcOrd="1" destOrd="0" presId="urn:microsoft.com/office/officeart/2005/8/layout/pyramid1"/>
    <dgm:cxn modelId="{CCA272C3-2766-B94B-BEDB-C4BDA593FB7F}" srcId="{66B82804-0ED6-6847-AE10-CD8117DE9E3B}" destId="{475A2BA5-0511-2E4E-8E5B-F289463FCE3B}" srcOrd="0" destOrd="0" parTransId="{0BC907EF-77DC-9F43-8236-77721EABF492}" sibTransId="{B822399A-B269-4D49-A456-4BDD900C3D10}"/>
    <dgm:cxn modelId="{DE7322E8-BF66-D041-91E0-E070452C0156}" type="presOf" srcId="{37379246-36EE-CE4C-BD66-3D969EB1CAA9}" destId="{B35C8FB2-4FBD-2F4D-BAF4-072DAFB557CA}" srcOrd="0" destOrd="0" presId="urn:microsoft.com/office/officeart/2005/8/layout/pyramid1"/>
    <dgm:cxn modelId="{BB2B1C45-5534-FE4C-ACC8-07E54ACC8910}" type="presParOf" srcId="{FCEBF2C6-3E9E-4E46-B81A-94D1548A9724}" destId="{5EFBF117-C74B-5F48-A947-AFAB56537C2D}" srcOrd="0" destOrd="0" presId="urn:microsoft.com/office/officeart/2005/8/layout/pyramid1"/>
    <dgm:cxn modelId="{A5A91BAB-0E11-704F-A719-F0A87DBEA1E4}" type="presParOf" srcId="{5EFBF117-C74B-5F48-A947-AFAB56537C2D}" destId="{AB6FABEC-42F3-AE46-963A-226937030364}" srcOrd="0" destOrd="0" presId="urn:microsoft.com/office/officeart/2005/8/layout/pyramid1"/>
    <dgm:cxn modelId="{FF85DC8E-1488-C348-BBBA-7AD22B7AEBBD}" type="presParOf" srcId="{5EFBF117-C74B-5F48-A947-AFAB56537C2D}" destId="{DB352025-CE3C-6A4C-AE14-210B6BC6213D}" srcOrd="1" destOrd="0" presId="urn:microsoft.com/office/officeart/2005/8/layout/pyramid1"/>
    <dgm:cxn modelId="{40432E6A-D6DB-4F4E-BF07-AA719853F0A3}" type="presParOf" srcId="{FCEBF2C6-3E9E-4E46-B81A-94D1548A9724}" destId="{1FC7B198-4666-2149-9605-4AC4C293B515}" srcOrd="1" destOrd="0" presId="urn:microsoft.com/office/officeart/2005/8/layout/pyramid1"/>
    <dgm:cxn modelId="{12591C29-42D6-864C-8CAF-1F240F1133E3}" type="presParOf" srcId="{1FC7B198-4666-2149-9605-4AC4C293B515}" destId="{5F9AC3F9-0079-5541-B888-0B335E7C42CC}" srcOrd="0" destOrd="0" presId="urn:microsoft.com/office/officeart/2005/8/layout/pyramid1"/>
    <dgm:cxn modelId="{E1F8E723-3F31-6C4B-830A-7096F974DCEE}" type="presParOf" srcId="{1FC7B198-4666-2149-9605-4AC4C293B515}" destId="{27E2F704-E72A-E340-A33F-8A341F6CC148}" srcOrd="1" destOrd="0" presId="urn:microsoft.com/office/officeart/2005/8/layout/pyramid1"/>
    <dgm:cxn modelId="{88951244-024C-384B-BA40-93BB70B4BF56}" type="presParOf" srcId="{FCEBF2C6-3E9E-4E46-B81A-94D1548A9724}" destId="{5F4CBBFD-C60C-DB42-A6CA-C1831E2B13B1}" srcOrd="2" destOrd="0" presId="urn:microsoft.com/office/officeart/2005/8/layout/pyramid1"/>
    <dgm:cxn modelId="{3C4F33B3-0884-FA46-8A18-42CB8B16ADAC}" type="presParOf" srcId="{5F4CBBFD-C60C-DB42-A6CA-C1831E2B13B1}" destId="{B35C8FB2-4FBD-2F4D-BAF4-072DAFB557CA}" srcOrd="0" destOrd="0" presId="urn:microsoft.com/office/officeart/2005/8/layout/pyramid1"/>
    <dgm:cxn modelId="{4F879A0B-DA04-304B-90AF-377A6F088442}" type="presParOf" srcId="{5F4CBBFD-C60C-DB42-A6CA-C1831E2B13B1}" destId="{F56A7BF0-7954-304C-86E7-A88D8B9350C7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6FABEC-42F3-AE46-963A-226937030364}">
      <dsp:nvSpPr>
        <dsp:cNvPr id="0" name=""/>
        <dsp:cNvSpPr/>
      </dsp:nvSpPr>
      <dsp:spPr>
        <a:xfrm>
          <a:off x="1557658" y="0"/>
          <a:ext cx="2766323" cy="2171708"/>
        </a:xfrm>
        <a:prstGeom prst="trapezoid">
          <a:avLst>
            <a:gd name="adj" fmla="val 63690"/>
          </a:avLst>
        </a:prstGeom>
        <a:solidFill>
          <a:schemeClr val="tx2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180000" numCol="1" spcCol="1270" anchor="b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de-DE" sz="1800" kern="1200" dirty="0">
              <a:solidFill>
                <a:schemeClr val="accent3"/>
              </a:solidFill>
              <a:latin typeface="+mn-lt"/>
            </a:rPr>
            <a:t>Straf-</a:t>
          </a:r>
          <a:br>
            <a:rPr lang="de-DE" sz="1800" kern="1200" dirty="0">
              <a:solidFill>
                <a:schemeClr val="accent3"/>
              </a:solidFill>
              <a:latin typeface="+mn-lt"/>
            </a:rPr>
          </a:br>
          <a:r>
            <a:rPr lang="de-DE" sz="1800" kern="1200" dirty="0">
              <a:solidFill>
                <a:schemeClr val="accent3"/>
              </a:solidFill>
              <a:latin typeface="+mn-lt"/>
            </a:rPr>
            <a:t>rechtlich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de-DE" sz="1800" kern="1200" dirty="0">
              <a:solidFill>
                <a:schemeClr val="accent3"/>
              </a:solidFill>
              <a:latin typeface="+mn-lt"/>
            </a:rPr>
            <a:t>relevante </a:t>
          </a:r>
          <a:br>
            <a:rPr lang="de-DE" sz="1800" kern="1200" dirty="0">
              <a:solidFill>
                <a:schemeClr val="accent3"/>
              </a:solidFill>
              <a:latin typeface="+mn-lt"/>
            </a:rPr>
          </a:br>
          <a:r>
            <a:rPr lang="de-DE" sz="1800" kern="1200" dirty="0">
              <a:solidFill>
                <a:schemeClr val="accent3"/>
              </a:solidFill>
              <a:latin typeface="+mn-lt"/>
            </a:rPr>
            <a:t>sexualisierte 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de-DE" sz="1800" kern="1200" dirty="0">
              <a:solidFill>
                <a:schemeClr val="accent3"/>
              </a:solidFill>
              <a:latin typeface="+mn-lt"/>
            </a:rPr>
            <a:t>Gewalt</a:t>
          </a:r>
        </a:p>
      </dsp:txBody>
      <dsp:txXfrm>
        <a:off x="1557658" y="0"/>
        <a:ext cx="2766323" cy="2171708"/>
      </dsp:txXfrm>
    </dsp:sp>
    <dsp:sp modelId="{5F9AC3F9-0079-5541-B888-0B335E7C42CC}">
      <dsp:nvSpPr>
        <dsp:cNvPr id="0" name=""/>
        <dsp:cNvSpPr/>
      </dsp:nvSpPr>
      <dsp:spPr>
        <a:xfrm>
          <a:off x="778829" y="2171708"/>
          <a:ext cx="4323982" cy="1222843"/>
        </a:xfrm>
        <a:prstGeom prst="trapezoid">
          <a:avLst>
            <a:gd name="adj" fmla="val 63690"/>
          </a:avLst>
        </a:prstGeom>
        <a:solidFill>
          <a:schemeClr val="accent1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accent3"/>
              </a:solidFill>
              <a:latin typeface="+mn-lt"/>
            </a:rPr>
            <a:t>Sexuelle Übergriffe</a:t>
          </a:r>
        </a:p>
      </dsp:txBody>
      <dsp:txXfrm>
        <a:off x="1535526" y="2171708"/>
        <a:ext cx="2810588" cy="1222843"/>
      </dsp:txXfrm>
    </dsp:sp>
    <dsp:sp modelId="{B35C8FB2-4FBD-2F4D-BAF4-072DAFB557CA}">
      <dsp:nvSpPr>
        <dsp:cNvPr id="0" name=""/>
        <dsp:cNvSpPr/>
      </dsp:nvSpPr>
      <dsp:spPr>
        <a:xfrm>
          <a:off x="0" y="3394552"/>
          <a:ext cx="5881641" cy="1222843"/>
        </a:xfrm>
        <a:prstGeom prst="trapezoid">
          <a:avLst>
            <a:gd name="adj" fmla="val 63690"/>
          </a:avLst>
        </a:prstGeom>
        <a:solidFill>
          <a:schemeClr val="accent2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accent3"/>
              </a:solidFill>
              <a:latin typeface="+mn-lt"/>
            </a:rPr>
            <a:t>Sexuelle Grenzverletzungen (unabsichtlich)</a:t>
          </a:r>
          <a:endParaRPr lang="de-DE" sz="1800" kern="1200">
            <a:solidFill>
              <a:schemeClr val="accent3"/>
            </a:solidFill>
            <a:latin typeface="+mn-lt"/>
          </a:endParaRPr>
        </a:p>
      </dsp:txBody>
      <dsp:txXfrm>
        <a:off x="1029287" y="3394552"/>
        <a:ext cx="3823066" cy="1222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0339AA-9586-4104-B118-3324E3D725B7}" type="datetimeFigureOut">
              <a:rPr lang="de-DE" smtClean="0"/>
              <a:t>06.08.25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A0CB3A-28F5-4C20-931C-A1A5189057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8712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5605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6503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1F3AD-3C8F-5433-79C0-33D1A3CA3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1E38EC9-919A-D235-B8E4-DCFCF15628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C9D21E1-7ECC-0496-E0BD-C512A99393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BF92C6-8F6B-1C15-5495-47F1BEA598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8526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1065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3824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1940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1099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0924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8844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52810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44737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95037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4577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Schrift, Marke enthält.&#10;&#10;KI-generierte Inhalte können fehlerhaft sein.">
            <a:extLst>
              <a:ext uri="{FF2B5EF4-FFF2-40B4-BE49-F238E27FC236}">
                <a16:creationId xmlns:a16="http://schemas.microsoft.com/office/drawing/2014/main" id="{1B4B3154-EE0E-3BD9-8796-B450AAC4B0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90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624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Screenshot, Rechteck, Text, gelb enthält.&#10;&#10;Automatisch generierte Beschreibung">
            <a:extLst>
              <a:ext uri="{FF2B5EF4-FFF2-40B4-BE49-F238E27FC236}">
                <a16:creationId xmlns:a16="http://schemas.microsoft.com/office/drawing/2014/main" id="{32AD2C0C-6703-6F2B-7905-D94B03941F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"/>
            <a:ext cx="12192000" cy="68581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03961" y="1696768"/>
            <a:ext cx="8424154" cy="2852737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de-DE"/>
              <a:t>Kapiteltrenner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lIns="72000" bIns="72000"/>
          <a:lstStyle>
            <a:lvl1pPr>
              <a:defRPr>
                <a:latin typeface="+mn-lt"/>
              </a:defRPr>
            </a:lvl1pPr>
          </a:lstStyle>
          <a:p>
            <a:fld id="{20775D98-0EF1-49B7-B018-DE8ED231CC8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1719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Blau, Screenshot, Wasser enthält.&#10;&#10;Automatisch generierte Beschreibung">
            <a:extLst>
              <a:ext uri="{FF2B5EF4-FFF2-40B4-BE49-F238E27FC236}">
                <a16:creationId xmlns:a16="http://schemas.microsoft.com/office/drawing/2014/main" id="{B1699F92-9DCA-2FFB-36BD-45174FBA9E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" y="0"/>
            <a:ext cx="1219170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>
            <a:lvl1pPr>
              <a:defRPr b="0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  <a:lvl2pPr>
              <a:defRPr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2pPr>
            <a:lvl3pPr>
              <a:defRPr>
                <a:latin typeface="+mn-lt"/>
                <a:cs typeface="Calibri" panose="020F0502020204030204" pitchFamily="34" charset="0"/>
              </a:defRPr>
            </a:lvl3pPr>
            <a:lvl4pPr>
              <a:defRPr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4pPr>
            <a:lvl5pPr>
              <a:defRPr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 lIns="72000" bIns="72000"/>
          <a:lstStyle>
            <a:lvl1pPr>
              <a:defRPr>
                <a:latin typeface="+mn-lt"/>
              </a:defRPr>
            </a:lvl1pPr>
          </a:lstStyle>
          <a:p>
            <a:fld id="{20775D98-0EF1-49B7-B018-DE8ED231CC8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96891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Kunst enthält.&#10;&#10;Automatisch generierte Beschreibung mit mittlerer Zuverlässigkeit">
            <a:extLst>
              <a:ext uri="{FF2B5EF4-FFF2-40B4-BE49-F238E27FC236}">
                <a16:creationId xmlns:a16="http://schemas.microsoft.com/office/drawing/2014/main" id="{CACB8346-4488-A944-9EB5-F3EC69C93D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" y="0"/>
            <a:ext cx="12191851" cy="68580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>
            <a:lvl1pPr>
              <a:defRPr b="0" i="0">
                <a:solidFill>
                  <a:schemeClr val="accent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  <a:lvl2pPr>
              <a:defRPr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2pPr>
            <a:lvl3pPr>
              <a:defRPr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3pPr>
            <a:lvl4pPr>
              <a:defRPr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4pPr>
            <a:lvl5pPr>
              <a:defRPr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lIns="72000"/>
          <a:lstStyle>
            <a:lvl1pPr>
              <a:defRPr>
                <a:latin typeface="+mn-lt"/>
              </a:defRPr>
            </a:lvl1pPr>
          </a:lstStyle>
          <a:p>
            <a:fld id="{20775D98-0EF1-49B7-B018-DE8ED231CC8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1088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uppenüb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Grafiken, Grafikdesign, Darstellung, Clipart enthält.&#10;&#10;Automatisch generierte Beschreibung">
            <a:extLst>
              <a:ext uri="{FF2B5EF4-FFF2-40B4-BE49-F238E27FC236}">
                <a16:creationId xmlns:a16="http://schemas.microsoft.com/office/drawing/2014/main" id="{6D62A64E-DDA2-85A2-D678-97625E5846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6096000" y="0"/>
            <a:ext cx="6095851" cy="68580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6" y="2924174"/>
            <a:ext cx="5196515" cy="1009651"/>
          </a:xfrm>
        </p:spPr>
        <p:txBody>
          <a:bodyPr anchor="ctr"/>
          <a:lstStyle>
            <a:lvl1pPr>
              <a:defRPr b="0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 dirty="0"/>
              <a:t>Gruppenübung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4275909"/>
            <a:ext cx="5196516" cy="1901054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  <a:latin typeface="+mn-lt"/>
              </a:defRPr>
            </a:lvl2pPr>
            <a:lvl3pPr>
              <a:defRPr>
                <a:solidFill>
                  <a:schemeClr val="tx2"/>
                </a:solidFill>
                <a:latin typeface="+mn-lt"/>
              </a:defRPr>
            </a:lvl3pPr>
            <a:lvl4pPr>
              <a:defRPr>
                <a:solidFill>
                  <a:schemeClr val="tx2"/>
                </a:solidFill>
                <a:latin typeface="+mn-lt"/>
              </a:defRPr>
            </a:lvl4pPr>
            <a:lvl5pPr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lIns="72000"/>
          <a:lstStyle>
            <a:lvl1pPr>
              <a:defRPr>
                <a:latin typeface="+mn-lt"/>
              </a:defRPr>
            </a:lvl1pPr>
          </a:lstStyle>
          <a:p>
            <a:fld id="{20775D98-0EF1-49B7-B018-DE8ED231CC8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628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beitsblät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Text, Karte, Grafiken, Grafikdesign enthält.&#10;&#10;Automatisch generierte Beschreibung">
            <a:extLst>
              <a:ext uri="{FF2B5EF4-FFF2-40B4-BE49-F238E27FC236}">
                <a16:creationId xmlns:a16="http://schemas.microsoft.com/office/drawing/2014/main" id="{124D5D22-D6DC-6074-595A-A4B3503A2A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6096000" y="0"/>
            <a:ext cx="6095999" cy="68580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6" y="2924174"/>
            <a:ext cx="5179262" cy="1009651"/>
          </a:xfrm>
        </p:spPr>
        <p:txBody>
          <a:bodyPr anchor="ctr"/>
          <a:lstStyle>
            <a:lvl1pPr>
              <a:defRPr b="0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 dirty="0"/>
              <a:t>Übung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lIns="72000"/>
          <a:lstStyle>
            <a:lvl1pPr>
              <a:defRPr>
                <a:latin typeface="+mn-lt"/>
              </a:defRPr>
            </a:lvl1pPr>
          </a:lstStyle>
          <a:p>
            <a:fld id="{20775D98-0EF1-49B7-B018-DE8ED231CC8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53052B3-69C7-090E-F485-B8024C86A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4275909"/>
            <a:ext cx="5196516" cy="1901054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  <a:latin typeface="+mn-lt"/>
              </a:defRPr>
            </a:lvl2pPr>
            <a:lvl3pPr>
              <a:defRPr>
                <a:solidFill>
                  <a:schemeClr val="tx2"/>
                </a:solidFill>
                <a:latin typeface="+mn-lt"/>
              </a:defRPr>
            </a:lvl3pPr>
            <a:lvl4pPr>
              <a:defRPr>
                <a:solidFill>
                  <a:schemeClr val="tx2"/>
                </a:solidFill>
                <a:latin typeface="+mn-lt"/>
              </a:defRPr>
            </a:lvl4pPr>
            <a:lvl5pPr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129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6" y="681037"/>
            <a:ext cx="10801348" cy="100965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825625"/>
            <a:ext cx="10801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85918" y="6356350"/>
            <a:ext cx="710757" cy="365125"/>
          </a:xfrm>
          <a:prstGeom prst="rect">
            <a:avLst/>
          </a:prstGeom>
        </p:spPr>
        <p:txBody>
          <a:bodyPr vert="horz" lIns="72000" tIns="72000" rIns="72000" bIns="7200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fld id="{20775D98-0EF1-49B7-B018-DE8ED231CC8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4561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7" r:id="rId2"/>
    <p:sldLayoutId id="2147483746" r:id="rId3"/>
    <p:sldLayoutId id="2147483754" r:id="rId4"/>
    <p:sldLayoutId id="2147483757" r:id="rId5"/>
    <p:sldLayoutId id="2147483758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BundesSans Office" panose="020B000203050000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undesSans Office" panose="020B000203050000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undesSans Office" panose="020B000203050000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undesSans Office" panose="020B000203050000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undesSans Office" panose="020B000203050000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undesSans Office" panose="020B000203050000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3884" userDrawn="1">
          <p15:clr>
            <a:srgbClr val="F26B43"/>
          </p15:clr>
        </p15:guide>
        <p15:guide id="4" pos="438" userDrawn="1">
          <p15:clr>
            <a:srgbClr val="F26B43"/>
          </p15:clr>
        </p15:guide>
        <p15:guide id="5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hyperlink" Target="https://www.youtube.com/watch?v=R169W_RqFxM" TargetMode="External"/><Relationship Id="rId4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0.png"/><Relationship Id="rId4" Type="http://schemas.openxmlformats.org/officeDocument/2006/relationships/hyperlink" Target="https://www.instagram.com/p/DA0FIgMMOmM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schreib-ollie.de/#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7.png"/><Relationship Id="rId4" Type="http://schemas.openxmlformats.org/officeDocument/2006/relationships/hyperlink" Target="https://www.youtube.com/watch?v=2ovcQgIN5G4&amp;t=2s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8.png"/><Relationship Id="rId4" Type="http://schemas.openxmlformats.org/officeDocument/2006/relationships/hyperlink" Target="https://unddu-portal.de/de/node/153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3805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705973-936C-0366-F69B-4CEE017D2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681037"/>
            <a:ext cx="10801348" cy="1009651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Wir sprechen heute über: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BF357CC-54A3-F1F7-F4C0-CB0763A3B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825625"/>
            <a:ext cx="10801350" cy="4351338"/>
          </a:xfrm>
        </p:spPr>
        <p:txBody>
          <a:bodyPr/>
          <a:lstStyle/>
          <a:p>
            <a:r>
              <a:rPr lang="de-DE" dirty="0"/>
              <a:t>Sexuelle und reproduktive Rechte in Deutschland </a:t>
            </a:r>
          </a:p>
          <a:p>
            <a:r>
              <a:rPr lang="de-DE" dirty="0"/>
              <a:t>Sexualisierte Gewalt </a:t>
            </a:r>
          </a:p>
          <a:p>
            <a:pPr marL="457200" lvl="1" indent="0">
              <a:buNone/>
            </a:pPr>
            <a:r>
              <a:rPr lang="de-DE" sz="2400" dirty="0">
                <a:solidFill>
                  <a:schemeClr val="tx2"/>
                </a:solidFill>
              </a:rPr>
              <a:t>→ </a:t>
            </a:r>
            <a:r>
              <a:rPr lang="de-DE" dirty="0" err="1"/>
              <a:t>Cybergrooming</a:t>
            </a:r>
          </a:p>
          <a:p>
            <a:pPr marL="457200" lvl="1" indent="0">
              <a:buNone/>
            </a:pPr>
            <a:r>
              <a:rPr lang="de-DE" sz="2400" dirty="0">
                <a:solidFill>
                  <a:schemeClr val="tx2"/>
                </a:solidFill>
              </a:rPr>
              <a:t>→ </a:t>
            </a:r>
            <a:r>
              <a:rPr lang="de-DE" dirty="0"/>
              <a:t>Sexueller Missbrauch</a:t>
            </a:r>
          </a:p>
          <a:p>
            <a:pPr marL="457200" lvl="1" indent="0">
              <a:buNone/>
            </a:pPr>
            <a:r>
              <a:rPr lang="de-DE" sz="2400" dirty="0">
                <a:solidFill>
                  <a:schemeClr val="tx2"/>
                </a:solidFill>
              </a:rPr>
              <a:t>→ </a:t>
            </a:r>
            <a:r>
              <a:rPr lang="de-DE" dirty="0"/>
              <a:t>Sexualisierte Gewalt unter Jugendlichen </a:t>
            </a:r>
          </a:p>
          <a:p>
            <a:r>
              <a:rPr lang="de-DE" dirty="0"/>
              <a:t>Handlungs- und Hilfemöglichkeiten </a:t>
            </a:r>
          </a:p>
          <a:p>
            <a:r>
              <a:rPr lang="de-DE" dirty="0"/>
              <a:t>Konsens unter Jugendlichen </a:t>
            </a:r>
          </a:p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58A6A91-9CD9-8073-6A86-5C3C3003A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4265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CA5AB1-F20D-DB34-4118-0FB59B556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681037"/>
            <a:ext cx="10801348" cy="1009651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Organisatorisches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AE60D12-CB3C-5272-068E-D80CFE043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825625"/>
            <a:ext cx="4825908" cy="4351338"/>
          </a:xfrm>
        </p:spPr>
        <p:txBody>
          <a:bodyPr/>
          <a:lstStyle/>
          <a:p>
            <a:r>
              <a:rPr lang="de-DE" dirty="0"/>
              <a:t>Vertraulichkeit</a:t>
            </a:r>
          </a:p>
          <a:p>
            <a:r>
              <a:rPr lang="de-DE" dirty="0"/>
              <a:t>Rückzugs- und Arbeitsraum </a:t>
            </a:r>
          </a:p>
          <a:p>
            <a:r>
              <a:rPr lang="de-DE" dirty="0"/>
              <a:t>Selbstfürsorge</a:t>
            </a:r>
          </a:p>
          <a:p>
            <a:r>
              <a:rPr lang="de-DE" dirty="0"/>
              <a:t>Freiwilligkeit </a:t>
            </a: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9C1F0D-09AF-01DD-96BD-9D9689374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8666077-F136-8BD9-B6D4-B3C534437E27}"/>
              </a:ext>
            </a:extLst>
          </p:cNvPr>
          <p:cNvSpPr txBox="1"/>
          <p:nvPr/>
        </p:nvSpPr>
        <p:spPr>
          <a:xfrm>
            <a:off x="6403678" y="1614040"/>
            <a:ext cx="4983660" cy="44819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251999" tIns="251999" rIns="251999" bIns="0" rtlCol="0" anchor="t" anchorCtr="0">
            <a:noAutofit/>
          </a:bodyPr>
          <a:lstStyle/>
          <a:p>
            <a:pPr marL="0" lvl="0" indent="0">
              <a:buNone/>
            </a:pPr>
            <a:r>
              <a:rPr lang="de-DE" sz="2800" b="1" dirty="0">
                <a:solidFill>
                  <a:schemeClr val="tx2"/>
                </a:solidFill>
              </a:rPr>
              <a:t>Umgangsregeln</a:t>
            </a:r>
          </a:p>
          <a:p>
            <a:pPr marL="0" lvl="0" indent="0">
              <a:buNone/>
            </a:pPr>
            <a:endParaRPr lang="de-DE" sz="2000" b="1" dirty="0">
              <a:solidFill>
                <a:schemeClr val="tx2"/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de-DE" sz="2000" dirty="0">
                <a:solidFill>
                  <a:schemeClr val="tx2"/>
                </a:solidFill>
              </a:rPr>
              <a:t>Einander ausreden lassen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de-DE" sz="2000" dirty="0">
                <a:solidFill>
                  <a:schemeClr val="tx2"/>
                </a:solidFill>
              </a:rPr>
              <a:t>Einander zuhören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de-DE" sz="2000" dirty="0">
                <a:solidFill>
                  <a:schemeClr val="tx2"/>
                </a:solidFill>
              </a:rPr>
              <a:t>Unterschiedliche Meinungen werden akzeptiert.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de-DE" sz="2000" dirty="0">
                <a:solidFill>
                  <a:schemeClr val="tx2"/>
                </a:solidFill>
              </a:rPr>
              <a:t>Niemand wird bloßgestellt oder ausgelacht.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de-DE" sz="2000" dirty="0">
                <a:solidFill>
                  <a:schemeClr val="tx2"/>
                </a:solidFill>
              </a:rPr>
              <a:t>Beleidigungen werden nicht akzeptiert.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de-DE" sz="2000" dirty="0">
                <a:solidFill>
                  <a:schemeClr val="tx2"/>
                </a:solidFill>
              </a:rPr>
              <a:t>Etwas trinken ist erlaubt.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de-DE" sz="2000" dirty="0">
                <a:solidFill>
                  <a:schemeClr val="tx2"/>
                </a:solidFill>
              </a:rPr>
              <a:t>Mal mit Freundin oder Freund rausgehen ist erlaubt.</a:t>
            </a:r>
          </a:p>
        </p:txBody>
      </p:sp>
    </p:spTree>
    <p:extLst>
      <p:ext uri="{BB962C8B-B14F-4D97-AF65-F5344CB8AC3E}">
        <p14:creationId xmlns:p14="http://schemas.microsoft.com/office/powerpoint/2010/main" val="2051197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8071AA-C8FE-159B-ED76-703E57037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Wir starten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DC17C8-5181-2588-44EC-8EDBDF284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2468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4AAA21-4F0E-3B39-CBBD-B340A2AC7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619448"/>
            <a:ext cx="6096000" cy="1619103"/>
          </a:xfrm>
        </p:spPr>
        <p:txBody>
          <a:bodyPr anchor="ctr"/>
          <a:lstStyle/>
          <a:p>
            <a:pPr algn="ctr"/>
            <a:r>
              <a:rPr lang="de-DE" dirty="0">
                <a:solidFill>
                  <a:schemeClr val="accent1"/>
                </a:solidFill>
              </a:rPr>
              <a:t>Kleine </a:t>
            </a:r>
            <a:br>
              <a:rPr lang="de-DE" dirty="0">
                <a:solidFill>
                  <a:schemeClr val="accent1"/>
                </a:solidFill>
              </a:rPr>
            </a:br>
            <a:r>
              <a:rPr lang="de-DE" dirty="0">
                <a:solidFill>
                  <a:schemeClr val="accent1"/>
                </a:solidFill>
              </a:rPr>
              <a:t>Einstiegsübung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173E8DF-2083-456D-5160-ECE239D7A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189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62FC9AB-DE8E-F684-69FE-491C37169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9BACF7D-C260-0A12-A44E-F2011E60988F}"/>
              </a:ext>
            </a:extLst>
          </p:cNvPr>
          <p:cNvSpPr txBox="1"/>
          <p:nvPr/>
        </p:nvSpPr>
        <p:spPr>
          <a:xfrm>
            <a:off x="776377" y="2107002"/>
            <a:ext cx="10653622" cy="2643996"/>
          </a:xfrm>
          <a:prstGeom prst="rect">
            <a:avLst/>
          </a:prstGeom>
          <a:solidFill>
            <a:schemeClr val="bg1"/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algn="ctr"/>
            <a:r>
              <a:rPr lang="de-DE" sz="4400" dirty="0">
                <a:solidFill>
                  <a:schemeClr val="accent1"/>
                </a:solidFill>
              </a:rPr>
              <a:t>Welche Formen von Gewalt kennt ihr? </a:t>
            </a:r>
          </a:p>
        </p:txBody>
      </p:sp>
    </p:spTree>
    <p:extLst>
      <p:ext uri="{BB962C8B-B14F-4D97-AF65-F5344CB8AC3E}">
        <p14:creationId xmlns:p14="http://schemas.microsoft.com/office/powerpoint/2010/main" val="3142033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5249582-C68A-F578-ED06-8C1B0B8A5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2235899-64AC-09F5-9E3F-BEE794E1C355}"/>
              </a:ext>
            </a:extLst>
          </p:cNvPr>
          <p:cNvSpPr txBox="1"/>
          <p:nvPr/>
        </p:nvSpPr>
        <p:spPr>
          <a:xfrm>
            <a:off x="776377" y="2107002"/>
            <a:ext cx="10653622" cy="2643996"/>
          </a:xfrm>
          <a:prstGeom prst="rect">
            <a:avLst/>
          </a:prstGeom>
          <a:solidFill>
            <a:schemeClr val="bg1"/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algn="ctr"/>
            <a:r>
              <a:rPr lang="de-DE" sz="4400" dirty="0">
                <a:solidFill>
                  <a:schemeClr val="accent1"/>
                </a:solidFill>
              </a:rPr>
              <a:t>Ist das ein sexueller Übergriff? 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2C562145-F1A5-1B3F-70F1-9935CDDDFE35}"/>
              </a:ext>
            </a:extLst>
          </p:cNvPr>
          <p:cNvGrpSpPr/>
          <p:nvPr/>
        </p:nvGrpSpPr>
        <p:grpSpPr>
          <a:xfrm>
            <a:off x="8597311" y="681037"/>
            <a:ext cx="2832688" cy="2832688"/>
            <a:chOff x="8602662" y="501650"/>
            <a:chExt cx="2538634" cy="2538634"/>
          </a:xfrm>
        </p:grpSpPr>
        <p:pic>
          <p:nvPicPr>
            <p:cNvPr id="9" name="Grafik 8" descr="Ampel mit einfarbiger Füllung">
              <a:extLst>
                <a:ext uri="{FF2B5EF4-FFF2-40B4-BE49-F238E27FC236}">
                  <a16:creationId xmlns:a16="http://schemas.microsoft.com/office/drawing/2014/main" id="{DB23552D-63ED-15EA-BE9C-876FD0FFC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02662" y="501650"/>
              <a:ext cx="2538634" cy="2538634"/>
            </a:xfrm>
            <a:prstGeom prst="rect">
              <a:avLst/>
            </a:prstGeom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3261DA6-E203-1130-B323-B34E4C05B8AB}"/>
                </a:ext>
              </a:extLst>
            </p:cNvPr>
            <p:cNvSpPr/>
            <p:nvPr/>
          </p:nvSpPr>
          <p:spPr>
            <a:xfrm>
              <a:off x="9622483" y="936366"/>
              <a:ext cx="498992" cy="49899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D06D945-C9DF-DB4D-FF93-A0A105DB4E44}"/>
                </a:ext>
              </a:extLst>
            </p:cNvPr>
            <p:cNvSpPr/>
            <p:nvPr/>
          </p:nvSpPr>
          <p:spPr>
            <a:xfrm>
              <a:off x="9622483" y="1519030"/>
              <a:ext cx="498992" cy="4989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1E705C6-8FB4-7E24-ED01-5F20E24482EA}"/>
                </a:ext>
              </a:extLst>
            </p:cNvPr>
            <p:cNvSpPr/>
            <p:nvPr/>
          </p:nvSpPr>
          <p:spPr>
            <a:xfrm>
              <a:off x="9622483" y="2105947"/>
              <a:ext cx="498992" cy="49899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631833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03961" y="1696768"/>
            <a:ext cx="8424154" cy="2852737"/>
          </a:xfrm>
        </p:spPr>
        <p:txBody>
          <a:bodyPr/>
          <a:lstStyle/>
          <a:p>
            <a:r>
              <a:rPr lang="de-DE" dirty="0"/>
              <a:t>Sexuelle und reproduktive Rechte von Jugendlichen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FA030C6D-F14F-CFB6-3E3A-CBD7B445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0032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15046CF-9EC5-132A-1054-134BED6C6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B31F419-3EA1-40E1-E0AB-992F973A355B}"/>
              </a:ext>
            </a:extLst>
          </p:cNvPr>
          <p:cNvSpPr txBox="1"/>
          <p:nvPr/>
        </p:nvSpPr>
        <p:spPr>
          <a:xfrm>
            <a:off x="793630" y="2107002"/>
            <a:ext cx="10636369" cy="2643996"/>
          </a:xfrm>
          <a:prstGeom prst="rect">
            <a:avLst/>
          </a:prstGeom>
          <a:solidFill>
            <a:schemeClr val="bg1"/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algn="ctr"/>
            <a:r>
              <a:rPr lang="de-DE" sz="4400" dirty="0">
                <a:solidFill>
                  <a:schemeClr val="accent1"/>
                </a:solidFill>
              </a:rPr>
              <a:t>Welche sexuellen und </a:t>
            </a:r>
            <a:br>
              <a:rPr lang="de-DE" sz="4400" dirty="0">
                <a:solidFill>
                  <a:schemeClr val="accent1"/>
                </a:solidFill>
              </a:rPr>
            </a:br>
            <a:r>
              <a:rPr lang="de-DE" sz="4400" dirty="0">
                <a:solidFill>
                  <a:schemeClr val="accent1"/>
                </a:solidFill>
              </a:rPr>
              <a:t>reproduktiven Rechte kennt ihr? </a:t>
            </a:r>
          </a:p>
        </p:txBody>
      </p:sp>
    </p:spTree>
    <p:extLst>
      <p:ext uri="{BB962C8B-B14F-4D97-AF65-F5344CB8AC3E}">
        <p14:creationId xmlns:p14="http://schemas.microsoft.com/office/powerpoint/2010/main" val="3176565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821B2430-AF7B-8DA9-97DD-4EFFC3CB4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Sexuelle und reproduktive Rechte	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60F4E45F-CD91-1B9A-8F12-CA19AED9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453CFD43-3BC7-3DBC-5BA9-DECAE22EDCB9}"/>
              </a:ext>
            </a:extLst>
          </p:cNvPr>
          <p:cNvSpPr txBox="1"/>
          <p:nvPr/>
        </p:nvSpPr>
        <p:spPr>
          <a:xfrm>
            <a:off x="804664" y="1614039"/>
            <a:ext cx="4983661" cy="19033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216000" tIns="180000" rIns="216000" bIns="0" rtlCol="0" anchor="t" anchorCtr="0">
            <a:noAutofit/>
          </a:bodyPr>
          <a:lstStyle/>
          <a:p>
            <a:r>
              <a:rPr lang="de-DE" sz="2000" b="1" dirty="0">
                <a:solidFill>
                  <a:schemeClr val="tx2"/>
                </a:solidFill>
              </a:rPr>
              <a:t>Recht auf Informationen, z. B.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de-DE" sz="2000" dirty="0">
                <a:solidFill>
                  <a:schemeClr val="tx2"/>
                </a:solidFill>
              </a:rPr>
              <a:t>Sexuelle Aufklärung und Bildung</a:t>
            </a:r>
            <a:br>
              <a:rPr lang="de-DE" sz="2000" dirty="0">
                <a:solidFill>
                  <a:schemeClr val="tx2"/>
                </a:solidFill>
              </a:rPr>
            </a:br>
            <a:r>
              <a:rPr lang="de-DE" sz="2000" dirty="0">
                <a:solidFill>
                  <a:schemeClr val="tx2"/>
                </a:solidFill>
              </a:rPr>
              <a:t>über Verhütungsmittel, Schutz vor Krankheiten, Schwangerschaftsabbruch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22CBC09E-5354-B31A-8986-B85EBCC4A8CC}"/>
              </a:ext>
            </a:extLst>
          </p:cNvPr>
          <p:cNvSpPr txBox="1"/>
          <p:nvPr/>
        </p:nvSpPr>
        <p:spPr>
          <a:xfrm>
            <a:off x="6403677" y="1614039"/>
            <a:ext cx="4983661" cy="19033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216000" tIns="180000" rIns="216000" bIns="0" rtlCol="0" anchor="t" anchorCtr="0">
            <a:noAutofit/>
          </a:bodyPr>
          <a:lstStyle/>
          <a:p>
            <a:r>
              <a:rPr lang="de-DE" sz="2000" b="1" dirty="0">
                <a:solidFill>
                  <a:schemeClr val="tx2"/>
                </a:solidFill>
              </a:rPr>
              <a:t>Sexuelle Selbstbestimmung ab 14 Jahren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de-DE" sz="2000" dirty="0">
                <a:solidFill>
                  <a:schemeClr val="tx2"/>
                </a:solidFill>
              </a:rPr>
              <a:t>Das Recht, zu entscheiden, ob und mit wem du Sex haben willst – solange kein sogenanntes Abhängigkeitsverhältnis besteht 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232A11A1-84A6-5CFE-AD85-508D6036A3D5}"/>
              </a:ext>
            </a:extLst>
          </p:cNvPr>
          <p:cNvSpPr txBox="1"/>
          <p:nvPr/>
        </p:nvSpPr>
        <p:spPr>
          <a:xfrm>
            <a:off x="804664" y="3826692"/>
            <a:ext cx="4983661" cy="12990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216000" tIns="180000" rIns="216000" bIns="0" rtlCol="0" anchor="t" anchorCtr="0">
            <a:noAutofit/>
          </a:bodyPr>
          <a:lstStyle/>
          <a:p>
            <a:pPr marL="457200" indent="-457200"/>
            <a:r>
              <a:rPr lang="de-DE" sz="2000" b="1" dirty="0">
                <a:solidFill>
                  <a:schemeClr val="tx2"/>
                </a:solidFill>
              </a:rPr>
              <a:t>Recht, zu heiraten oder nicht zu heiraten </a:t>
            </a:r>
          </a:p>
          <a:p>
            <a:pPr marL="457200" indent="-457200"/>
            <a:r>
              <a:rPr lang="de-DE" sz="2000" b="1" dirty="0">
                <a:solidFill>
                  <a:schemeClr val="tx2"/>
                </a:solidFill>
              </a:rPr>
              <a:t>(ab 18 Jahren)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65A5C36D-54DB-0D4B-43B7-63A72327B242}"/>
              </a:ext>
            </a:extLst>
          </p:cNvPr>
          <p:cNvSpPr txBox="1"/>
          <p:nvPr/>
        </p:nvSpPr>
        <p:spPr>
          <a:xfrm>
            <a:off x="6403677" y="3826692"/>
            <a:ext cx="4983661" cy="12990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216000" tIns="180000" rIns="216000" bIns="0" rtlCol="0" anchor="t" anchorCtr="0">
            <a:noAutofit/>
          </a:bodyPr>
          <a:lstStyle/>
          <a:p>
            <a:r>
              <a:rPr lang="de-DE" sz="2000" b="1" dirty="0">
                <a:solidFill>
                  <a:schemeClr val="tx2"/>
                </a:solidFill>
              </a:rPr>
              <a:t>Recht darauf, vor sexualisierter Gewalt </a:t>
            </a:r>
            <a:br>
              <a:rPr lang="de-DE" sz="2000" b="1" dirty="0">
                <a:solidFill>
                  <a:schemeClr val="tx2"/>
                </a:solidFill>
              </a:rPr>
            </a:br>
            <a:r>
              <a:rPr lang="de-DE" sz="2000" b="1" dirty="0">
                <a:solidFill>
                  <a:schemeClr val="tx2"/>
                </a:solidFill>
              </a:rPr>
              <a:t>geschützt zu werden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de-DE" sz="2000" dirty="0">
                <a:solidFill>
                  <a:schemeClr val="tx2"/>
                </a:solidFill>
              </a:rPr>
              <a:t>Schutzkonzepte an Schulen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646EADA6-5D6A-A8A2-1AA5-819E04B2D5B4}"/>
              </a:ext>
            </a:extLst>
          </p:cNvPr>
          <p:cNvSpPr txBox="1"/>
          <p:nvPr/>
        </p:nvSpPr>
        <p:spPr>
          <a:xfrm>
            <a:off x="804664" y="5417393"/>
            <a:ext cx="10582674" cy="670824"/>
          </a:xfrm>
          <a:prstGeom prst="rect">
            <a:avLst/>
          </a:prstGeom>
          <a:solidFill>
            <a:schemeClr val="bg2"/>
          </a:solidFill>
          <a:ln w="152400" cap="sq">
            <a:solidFill>
              <a:schemeClr val="accent1"/>
            </a:solidFill>
            <a:miter lim="800000"/>
          </a:ln>
        </p:spPr>
        <p:txBody>
          <a:bodyPr wrap="square" lIns="180000" tIns="180000" rIns="180000" bIns="0" rtlCol="0" anchor="t" anchorCtr="0">
            <a:noAutofit/>
          </a:bodyPr>
          <a:lstStyle/>
          <a:p>
            <a:pPr marL="457200" indent="-457200" algn="ctr"/>
            <a:r>
              <a:rPr lang="de-DE" sz="2000" b="1" dirty="0">
                <a:solidFill>
                  <a:schemeClr val="tx2"/>
                </a:solidFill>
              </a:rPr>
              <a:t>Pflicht, die Rechte anderer zu respektieren</a:t>
            </a:r>
          </a:p>
        </p:txBody>
      </p:sp>
    </p:spTree>
    <p:extLst>
      <p:ext uri="{BB962C8B-B14F-4D97-AF65-F5344CB8AC3E}">
        <p14:creationId xmlns:p14="http://schemas.microsoft.com/office/powerpoint/2010/main" val="2317345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03961" y="1696768"/>
            <a:ext cx="8424154" cy="2852737"/>
          </a:xfrm>
        </p:spPr>
        <p:txBody>
          <a:bodyPr/>
          <a:lstStyle/>
          <a:p>
            <a:r>
              <a:rPr lang="de-DE" dirty="0"/>
              <a:t>Sexualisierte Gewalt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0327B6-9AD9-8E14-BDA0-D0FE34056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0648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5326" y="681037"/>
            <a:ext cx="10801348" cy="1009651"/>
          </a:xfrm>
        </p:spPr>
        <p:txBody>
          <a:bodyPr/>
          <a:lstStyle/>
          <a:p>
            <a:r>
              <a:rPr lang="de-DE" dirty="0"/>
              <a:t>Sexualisierte</a:t>
            </a:r>
            <a:r>
              <a:rPr lang="de-DE" dirty="0">
                <a:solidFill>
                  <a:schemeClr val="accent1"/>
                </a:solidFill>
              </a:rPr>
              <a:t> Gewalt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908F1237-FAE8-4942-EB09-DCD96DDD8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44EBD28-8632-365A-16C5-86BA5472950B}"/>
              </a:ext>
            </a:extLst>
          </p:cNvPr>
          <p:cNvSpPr txBox="1"/>
          <p:nvPr/>
        </p:nvSpPr>
        <p:spPr>
          <a:xfrm>
            <a:off x="804664" y="1614040"/>
            <a:ext cx="4983660" cy="39249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251999" tIns="251999" rIns="251999" bIns="0" rtlCol="0" anchor="t" anchorCtr="0">
            <a:noAutofit/>
          </a:bodyPr>
          <a:lstStyle/>
          <a:p>
            <a:pPr marL="0" lvl="0" indent="0">
              <a:buNone/>
            </a:pPr>
            <a:r>
              <a:rPr lang="de-DE" sz="2800" b="1" dirty="0">
                <a:solidFill>
                  <a:schemeClr val="tx2"/>
                </a:solidFill>
              </a:rPr>
              <a:t>Körperliche sexualisierte Gewalt</a:t>
            </a:r>
          </a:p>
          <a:p>
            <a:pPr marL="0" lvl="0" indent="0">
              <a:buNone/>
            </a:pPr>
            <a:endParaRPr lang="de-DE" sz="2000" dirty="0">
              <a:solidFill>
                <a:schemeClr val="tx2"/>
              </a:solidFill>
            </a:endParaRPr>
          </a:p>
          <a:p>
            <a:pPr marL="234000" lvl="0" indent="-2340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tx2"/>
                </a:solidFill>
              </a:rPr>
              <a:t>Jemand wird gegen den Willen angefasst oder geküsst. </a:t>
            </a:r>
          </a:p>
          <a:p>
            <a:pPr marL="234000" lvl="0" indent="-2340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tx2"/>
                </a:solidFill>
              </a:rPr>
              <a:t>Jemand wird dazu gedrängt oder gezwungen, jemanden anzufassen.</a:t>
            </a:r>
          </a:p>
          <a:p>
            <a:pPr marL="234000" lvl="0" indent="-2340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tx2"/>
                </a:solidFill>
              </a:rPr>
              <a:t>Jemand wird zu Geschlechtsverkehr oder anderen sexuellen Handlungen gedrängt oder gezwungen.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806BFF4C-E87E-C7F6-7DEE-6D84FD5526DB}"/>
              </a:ext>
            </a:extLst>
          </p:cNvPr>
          <p:cNvSpPr txBox="1"/>
          <p:nvPr/>
        </p:nvSpPr>
        <p:spPr>
          <a:xfrm>
            <a:off x="6403678" y="1614040"/>
            <a:ext cx="4983660" cy="39249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251999" tIns="251999" rIns="251999" bIns="0" rtlCol="0" anchor="t" anchorCtr="0">
            <a:noAutofit/>
          </a:bodyPr>
          <a:lstStyle/>
          <a:p>
            <a:pPr marL="0" lvl="0" indent="0">
              <a:buNone/>
            </a:pPr>
            <a:r>
              <a:rPr lang="de-DE" sz="2800" b="1" dirty="0">
                <a:solidFill>
                  <a:schemeClr val="tx2"/>
                </a:solidFill>
              </a:rPr>
              <a:t>Verbale sexualisierte Gewalt (online und offline)</a:t>
            </a:r>
          </a:p>
          <a:p>
            <a:pPr marL="0" lvl="0" indent="0">
              <a:buNone/>
            </a:pPr>
            <a:endParaRPr lang="de-DE" sz="2000" dirty="0">
              <a:solidFill>
                <a:schemeClr val="tx2"/>
              </a:solidFill>
            </a:endParaRPr>
          </a:p>
          <a:p>
            <a:pPr marL="234000" indent="-2340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tx2"/>
                </a:solidFill>
              </a:rPr>
              <a:t>Sexuelle Kommentare </a:t>
            </a:r>
          </a:p>
          <a:p>
            <a:pPr marL="234000" indent="-2340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tx2"/>
                </a:solidFill>
              </a:rPr>
              <a:t>Ungewollte „Komplimente“ </a:t>
            </a:r>
          </a:p>
          <a:p>
            <a:pPr marL="234000" indent="-2340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tx2"/>
                </a:solidFill>
              </a:rPr>
              <a:t>Beleidigung</a:t>
            </a:r>
          </a:p>
          <a:p>
            <a:pPr marL="234000" indent="-2340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tx2"/>
                </a:solidFill>
              </a:rPr>
              <a:t>Ungewollte Fragen zur Sexualität </a:t>
            </a:r>
          </a:p>
          <a:p>
            <a:pPr marL="234000" indent="-2340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tx2"/>
                </a:solidFill>
              </a:rPr>
              <a:t>Ungewollte Fragen oder Kommentare zum eigenen Körper</a:t>
            </a:r>
          </a:p>
        </p:txBody>
      </p:sp>
    </p:spTree>
    <p:extLst>
      <p:ext uri="{BB962C8B-B14F-4D97-AF65-F5344CB8AC3E}">
        <p14:creationId xmlns:p14="http://schemas.microsoft.com/office/powerpoint/2010/main" val="3817623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0C2EA-C917-5CA4-72DC-4262C85DB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1F1716-AE9A-3C05-3B25-DB82D697C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681037"/>
            <a:ext cx="10801348" cy="1009651"/>
          </a:xfrm>
        </p:spPr>
        <p:txBody>
          <a:bodyPr/>
          <a:lstStyle/>
          <a:p>
            <a:r>
              <a:rPr lang="de-DE" dirty="0"/>
              <a:t>Sexualisierte</a:t>
            </a:r>
            <a:r>
              <a:rPr lang="de-DE" dirty="0">
                <a:solidFill>
                  <a:schemeClr val="accent1"/>
                </a:solidFill>
              </a:rPr>
              <a:t> Gewalt</a:t>
            </a:r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2FC2632A-C2E3-7B99-15AA-35A8039AB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2292ED97-86B7-798E-A75C-D6F82E88DABF}"/>
              </a:ext>
            </a:extLst>
          </p:cNvPr>
          <p:cNvSpPr txBox="1"/>
          <p:nvPr/>
        </p:nvSpPr>
        <p:spPr>
          <a:xfrm>
            <a:off x="804664" y="1614039"/>
            <a:ext cx="4983660" cy="45518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251999" tIns="251999" rIns="251999" bIns="0" rtlCol="0" anchor="t" anchorCtr="0">
            <a:noAutofit/>
          </a:bodyPr>
          <a:lstStyle/>
          <a:p>
            <a:pPr marL="0" lvl="0" indent="0">
              <a:buNone/>
            </a:pPr>
            <a:r>
              <a:rPr lang="de-DE" sz="2800" b="1" dirty="0">
                <a:solidFill>
                  <a:schemeClr val="tx2"/>
                </a:solidFill>
              </a:rPr>
              <a:t>Seelische/psychische </a:t>
            </a:r>
            <a:br>
              <a:rPr lang="de-DE" sz="2800" b="1" dirty="0">
                <a:solidFill>
                  <a:schemeClr val="tx2"/>
                </a:solidFill>
              </a:rPr>
            </a:br>
            <a:r>
              <a:rPr lang="de-DE" sz="2800" b="1" dirty="0">
                <a:solidFill>
                  <a:schemeClr val="tx2"/>
                </a:solidFill>
              </a:rPr>
              <a:t>sexualisierte Gewalt</a:t>
            </a:r>
          </a:p>
          <a:p>
            <a:pPr lvl="0"/>
            <a:r>
              <a:rPr lang="de-DE" sz="2000" dirty="0">
                <a:solidFill>
                  <a:schemeClr val="tx2"/>
                </a:solidFill>
              </a:rPr>
              <a:t>Zum Beispiel:</a:t>
            </a:r>
          </a:p>
          <a:p>
            <a:pPr marL="234000" lvl="0" indent="-2340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tx2"/>
                </a:solidFill>
              </a:rPr>
              <a:t>Ungewolltes Zuschicken oder Zeigen von sexuellen Bildern oder Videos </a:t>
            </a:r>
          </a:p>
          <a:p>
            <a:pPr marL="234000" lvl="0" indent="-2340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tx2"/>
                </a:solidFill>
              </a:rPr>
              <a:t>Erzwingen von sexuellen Handlungen oder Materialien durch: </a:t>
            </a:r>
          </a:p>
          <a:p>
            <a:pPr marL="234000" lvl="2"/>
            <a:r>
              <a:rPr lang="de-DE" sz="2000" dirty="0">
                <a:solidFill>
                  <a:schemeClr val="tx2"/>
                </a:solidFill>
              </a:rPr>
              <a:t>→ Erpressung</a:t>
            </a:r>
          </a:p>
          <a:p>
            <a:pPr marL="234000" lvl="2"/>
            <a:r>
              <a:rPr lang="de-DE" sz="2000" dirty="0">
                <a:solidFill>
                  <a:schemeClr val="tx2"/>
                </a:solidFill>
              </a:rPr>
              <a:t>→ Drohung</a:t>
            </a:r>
          </a:p>
          <a:p>
            <a:pPr marL="234000" lvl="2"/>
            <a:r>
              <a:rPr lang="de-DE" sz="2000" dirty="0">
                <a:solidFill>
                  <a:schemeClr val="tx2"/>
                </a:solidFill>
              </a:rPr>
              <a:t>→ Überwachung </a:t>
            </a:r>
          </a:p>
          <a:p>
            <a:pPr marL="234000" lvl="2"/>
            <a:r>
              <a:rPr lang="de-DE" sz="2000" dirty="0">
                <a:solidFill>
                  <a:schemeClr val="tx2"/>
                </a:solidFill>
              </a:rPr>
              <a:t>→ Ignorieren</a:t>
            </a:r>
          </a:p>
          <a:p>
            <a:pPr marL="234000" lvl="2"/>
            <a:r>
              <a:rPr lang="de-DE" sz="2000" dirty="0">
                <a:solidFill>
                  <a:schemeClr val="tx2"/>
                </a:solidFill>
              </a:rPr>
              <a:t>→ Liebesentzug 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BDA54730-EE97-FCF7-3BFF-5CD6B6B620D6}"/>
              </a:ext>
            </a:extLst>
          </p:cNvPr>
          <p:cNvSpPr txBox="1"/>
          <p:nvPr/>
        </p:nvSpPr>
        <p:spPr>
          <a:xfrm>
            <a:off x="6403678" y="1614040"/>
            <a:ext cx="4983660" cy="45518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251999" tIns="251999" rIns="251999" bIns="0" rtlCol="0" anchor="t" anchorCtr="0">
            <a:noAutofit/>
          </a:bodyPr>
          <a:lstStyle/>
          <a:p>
            <a:pPr marL="0" lvl="0" indent="0">
              <a:buNone/>
            </a:pPr>
            <a:r>
              <a:rPr lang="de-DE" sz="2800" b="1" dirty="0">
                <a:solidFill>
                  <a:schemeClr val="tx2"/>
                </a:solidFill>
              </a:rPr>
              <a:t>Strukturelle Gewalt</a:t>
            </a:r>
          </a:p>
          <a:p>
            <a:pPr marL="0" lvl="0" indent="0">
              <a:buNone/>
            </a:pPr>
            <a:endParaRPr lang="de-DE" sz="2000" b="1" dirty="0">
              <a:solidFill>
                <a:schemeClr val="tx2"/>
              </a:solidFill>
            </a:endParaRPr>
          </a:p>
          <a:p>
            <a:r>
              <a:rPr lang="de-DE" sz="2000" dirty="0">
                <a:solidFill>
                  <a:schemeClr val="tx2"/>
                </a:solidFill>
              </a:rPr>
              <a:t>Gesellschaftliche Bedingungen, die sexualisierte Gewalt fördern oder dazu führen, dass Betroffene keine Hilfe </a:t>
            </a:r>
            <a:br>
              <a:rPr lang="de-DE" sz="2000" dirty="0">
                <a:solidFill>
                  <a:schemeClr val="tx2"/>
                </a:solidFill>
              </a:rPr>
            </a:br>
            <a:r>
              <a:rPr lang="de-DE" sz="2000" dirty="0">
                <a:solidFill>
                  <a:schemeClr val="tx2"/>
                </a:solidFill>
              </a:rPr>
              <a:t>finden. Zum Beispiel wird Kindern und Jugendlichen oft weniger geglaubt als Erwachsenen. Viele Kinder und Jugendliche haben schlechtere Zugänge zum Hilfe-system oder werden nicht genug über sexualisierte Gewalt aufgeklärt.</a:t>
            </a:r>
          </a:p>
        </p:txBody>
      </p:sp>
    </p:spTree>
    <p:extLst>
      <p:ext uri="{BB962C8B-B14F-4D97-AF65-F5344CB8AC3E}">
        <p14:creationId xmlns:p14="http://schemas.microsoft.com/office/powerpoint/2010/main" val="4010352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40826981-FC44-5F0C-A2A7-78F048D42CDC}"/>
              </a:ext>
            </a:extLst>
          </p:cNvPr>
          <p:cNvSpPr/>
          <p:nvPr/>
        </p:nvSpPr>
        <p:spPr>
          <a:xfrm>
            <a:off x="3576712" y="2893361"/>
            <a:ext cx="7919963" cy="1225281"/>
          </a:xfrm>
          <a:prstGeom prst="rect">
            <a:avLst/>
          </a:prstGeom>
          <a:solidFill>
            <a:schemeClr val="accent4"/>
          </a:solidFill>
          <a:ln w="25400">
            <a:solidFill>
              <a:schemeClr val="bg1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1835999" rtlCol="0" anchor="ctr"/>
          <a:lstStyle/>
          <a:p>
            <a:pPr algn="ctr"/>
            <a:r>
              <a:rPr lang="de-DE" dirty="0">
                <a:solidFill>
                  <a:schemeClr val="tx2"/>
                </a:solidFill>
                <a:effectLst/>
              </a:rPr>
              <a:t>z. B. wiederholter Körperkontakt oder Kommentar trotz des Wissens, dass dies unerwünscht ist, oder weil die Grenze des Gegenübers nicht ernst genommen wird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E48236B-DBB4-2003-394F-DAEA60C8D849}"/>
              </a:ext>
            </a:extLst>
          </p:cNvPr>
          <p:cNvSpPr/>
          <p:nvPr/>
        </p:nvSpPr>
        <p:spPr>
          <a:xfrm>
            <a:off x="3576712" y="4118642"/>
            <a:ext cx="7919963" cy="1213119"/>
          </a:xfrm>
          <a:prstGeom prst="rect">
            <a:avLst/>
          </a:prstGeom>
          <a:solidFill>
            <a:schemeClr val="bg2"/>
          </a:solidFill>
          <a:ln w="25400">
            <a:solidFill>
              <a:schemeClr val="bg1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2808000" rtlCol="0" anchor="ctr"/>
          <a:lstStyle/>
          <a:p>
            <a:pPr algn="ctr"/>
            <a:r>
              <a:rPr lang="de-DE" dirty="0">
                <a:solidFill>
                  <a:schemeClr val="tx2"/>
                </a:solidFill>
                <a:effectLst/>
              </a:rPr>
              <a:t>z. B. zufälliger Körperkontakt oder Kommentar, </a:t>
            </a:r>
            <a:br>
              <a:rPr lang="de-DE" dirty="0">
                <a:solidFill>
                  <a:schemeClr val="tx2"/>
                </a:solidFill>
                <a:effectLst/>
              </a:rPr>
            </a:br>
            <a:r>
              <a:rPr lang="de-DE" dirty="0">
                <a:solidFill>
                  <a:schemeClr val="tx2"/>
                </a:solidFill>
                <a:effectLst/>
              </a:rPr>
              <a:t>unabsichtliche Grenzüberschreitung beim Flirten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A669171-7D40-BC4E-01B7-E589FDD1E924}"/>
              </a:ext>
            </a:extLst>
          </p:cNvPr>
          <p:cNvSpPr/>
          <p:nvPr/>
        </p:nvSpPr>
        <p:spPr>
          <a:xfrm>
            <a:off x="3650166" y="720852"/>
            <a:ext cx="7846509" cy="2172510"/>
          </a:xfrm>
          <a:prstGeom prst="rect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36000" rtlCol="0" anchor="ctr"/>
          <a:lstStyle/>
          <a:p>
            <a:pPr algn="ctr"/>
            <a:r>
              <a:rPr lang="de-DE" dirty="0">
                <a:solidFill>
                  <a:schemeClr val="tx2"/>
                </a:solidFill>
                <a:effectLst/>
              </a:rPr>
              <a:t>z. B. sexueller Missbrauch, sexuelle Belästigung, sexuelle Nötigung, Vergewaltigung, unerwünschtes Teilen von pornografischen Inhalten, Besitz und Verbreitung sogenannter Kinder- und Jugendpornografie</a:t>
            </a:r>
          </a:p>
        </p:txBody>
      </p:sp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29B36410-1BB9-CFB4-6BA9-B212927746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4838724"/>
              </p:ext>
            </p:extLst>
          </p:nvPr>
        </p:nvGraphicFramePr>
        <p:xfrm>
          <a:off x="695364" y="720852"/>
          <a:ext cx="5881641" cy="4617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3D6EDF58-BEE2-7D8D-36BF-D65A7E9D3C08}"/>
              </a:ext>
            </a:extLst>
          </p:cNvPr>
          <p:cNvSpPr/>
          <p:nvPr/>
        </p:nvSpPr>
        <p:spPr>
          <a:xfrm>
            <a:off x="177314" y="720852"/>
            <a:ext cx="2369522" cy="236952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600" b="1" dirty="0">
                <a:solidFill>
                  <a:schemeClr val="tx2"/>
                </a:solidFill>
              </a:rPr>
              <a:t>Achtung: </a:t>
            </a:r>
          </a:p>
          <a:p>
            <a:pPr algn="ctr"/>
            <a:r>
              <a:rPr lang="de-DE" sz="1600" dirty="0">
                <a:solidFill>
                  <a:schemeClr val="tx2"/>
                </a:solidFill>
              </a:rPr>
              <a:t>Es ist eine Täterstrategie, sexuelle Grenzverletzungen als „unabsichtlich“ zu tarnen.</a:t>
            </a:r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37525B74-15CC-098C-7CD9-AA2E457F4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18187291-B497-A2F1-B18D-FF4E28C42366}"/>
              </a:ext>
            </a:extLst>
          </p:cNvPr>
          <p:cNvSpPr/>
          <p:nvPr/>
        </p:nvSpPr>
        <p:spPr>
          <a:xfrm>
            <a:off x="695325" y="5594312"/>
            <a:ext cx="10801349" cy="571540"/>
          </a:xfrm>
          <a:prstGeom prst="rect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2200" b="1">
                <a:solidFill>
                  <a:schemeClr val="tx2"/>
                </a:solidFill>
                <a:latin typeface="BundesSans Office" panose="020B0002030500000203" pitchFamily="34" charset="77"/>
              </a:rPr>
              <a:t>Die betroffene Person entscheidet, wo </a:t>
            </a:r>
            <a:r>
              <a:rPr lang="de-DE" sz="2200" b="1">
                <a:solidFill>
                  <a:schemeClr val="tx2"/>
                </a:solidFill>
              </a:rPr>
              <a:t>ihre</a:t>
            </a:r>
            <a:r>
              <a:rPr lang="de-DE" sz="2200" b="1">
                <a:solidFill>
                  <a:schemeClr val="tx2"/>
                </a:solidFill>
                <a:latin typeface="BundesSans Office" panose="020B0002030500000203" pitchFamily="34" charset="77"/>
              </a:rPr>
              <a:t> Grenzen liegen!</a:t>
            </a:r>
          </a:p>
        </p:txBody>
      </p:sp>
    </p:spTree>
    <p:extLst>
      <p:ext uri="{BB962C8B-B14F-4D97-AF65-F5344CB8AC3E}">
        <p14:creationId xmlns:p14="http://schemas.microsoft.com/office/powerpoint/2010/main" val="55694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C2CAF4-1A21-7DDA-D814-01C3D71F5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solidFill>
                  <a:schemeClr val="accent1"/>
                </a:solidFill>
              </a:rPr>
              <a:t>Einstieg: Cybergrooming</a:t>
            </a:r>
            <a:endParaRPr lang="de-DE" dirty="0">
              <a:solidFill>
                <a:schemeClr val="accent1"/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760DC1-125F-0DA9-BEFA-F5D9ECAB8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7CF5A066-F05A-F823-4340-AEA2F9BBB7C1}"/>
              </a:ext>
            </a:extLst>
          </p:cNvPr>
          <p:cNvSpPr txBox="1"/>
          <p:nvPr/>
        </p:nvSpPr>
        <p:spPr>
          <a:xfrm>
            <a:off x="695325" y="1285458"/>
            <a:ext cx="60988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DE" sz="1600" dirty="0">
                <a:hlinkClick r:id="rId5"/>
              </a:rPr>
              <a:t>https://www.youtube.com/watch?v=R169W_RqFxM</a:t>
            </a:r>
            <a:endParaRPr lang="de-DE" sz="1600" dirty="0"/>
          </a:p>
        </p:txBody>
      </p:sp>
      <p:pic>
        <p:nvPicPr>
          <p:cNvPr id="3" name="Was tun bei Cybergrooming_ _ Sexuelle Gewalt im Internet">
            <a:hlinkClick r:id="" action="ppaction://media"/>
            <a:extLst>
              <a:ext uri="{FF2B5EF4-FFF2-40B4-BE49-F238E27FC236}">
                <a16:creationId xmlns:a16="http://schemas.microsoft.com/office/drawing/2014/main" id="{76F50E38-3072-0A22-A75E-F5F8C431F3E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36000" y="1721963"/>
            <a:ext cx="7920000" cy="445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01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22AB7AC-6DF3-53A0-3F56-A934F285B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259960A-0082-E6AD-A26D-FF32083B4803}"/>
              </a:ext>
            </a:extLst>
          </p:cNvPr>
          <p:cNvSpPr txBox="1"/>
          <p:nvPr/>
        </p:nvSpPr>
        <p:spPr>
          <a:xfrm>
            <a:off x="776377" y="2107002"/>
            <a:ext cx="10653622" cy="2643996"/>
          </a:xfrm>
          <a:prstGeom prst="rect">
            <a:avLst/>
          </a:prstGeom>
          <a:solidFill>
            <a:schemeClr val="bg1"/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marL="0" lvl="0" indent="0" algn="ctr">
              <a:buNone/>
            </a:pPr>
            <a:r>
              <a:rPr lang="de-DE" sz="4400" dirty="0">
                <a:solidFill>
                  <a:schemeClr val="accent1"/>
                </a:solidFill>
              </a:rPr>
              <a:t>Was ist Cybergrooming?</a:t>
            </a:r>
          </a:p>
        </p:txBody>
      </p:sp>
    </p:spTree>
    <p:extLst>
      <p:ext uri="{BB962C8B-B14F-4D97-AF65-F5344CB8AC3E}">
        <p14:creationId xmlns:p14="http://schemas.microsoft.com/office/powerpoint/2010/main" val="2988372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984847-A209-92F3-A221-7070007E1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24175"/>
            <a:ext cx="6096000" cy="1009650"/>
          </a:xfrm>
        </p:spPr>
        <p:txBody>
          <a:bodyPr/>
          <a:lstStyle/>
          <a:p>
            <a:pPr algn="ctr"/>
            <a:r>
              <a:rPr lang="de-DE" dirty="0"/>
              <a:t>Blitzrecherche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D9CA39-C51C-F3DD-7A2C-14C1B4411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7922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2E5D8-97B4-DDBF-234C-23855AFB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Täterstrategien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F6AACA-686C-3E9A-FA1C-AD9E04547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9F8A880-D514-8AEB-A14D-3E929F70A627}"/>
              </a:ext>
            </a:extLst>
          </p:cNvPr>
          <p:cNvSpPr txBox="1"/>
          <p:nvPr/>
        </p:nvSpPr>
        <p:spPr>
          <a:xfrm>
            <a:off x="804664" y="1870075"/>
            <a:ext cx="3258378" cy="3182697"/>
          </a:xfrm>
          <a:prstGeom prst="rect">
            <a:avLst/>
          </a:prstGeom>
          <a:solidFill>
            <a:schemeClr val="bg2"/>
          </a:solidFill>
          <a:ln w="152400" cap="sq">
            <a:solidFill>
              <a:schemeClr val="accent1"/>
            </a:solidFill>
            <a:miter lim="800000"/>
          </a:ln>
        </p:spPr>
        <p:txBody>
          <a:bodyPr wrap="square" lIns="180000" tIns="540000" rIns="180000" bIns="180000" rtlCol="0" anchor="t" anchorCtr="0">
            <a:noAutofit/>
          </a:bodyPr>
          <a:lstStyle/>
          <a:p>
            <a:pPr algn="ctr"/>
            <a:r>
              <a:rPr lang="de-DE" sz="2800" b="1" dirty="0"/>
              <a:t>Annäherung</a:t>
            </a:r>
          </a:p>
          <a:p>
            <a:pPr algn="ctr"/>
            <a:r>
              <a:rPr lang="de-DE" sz="2800" b="1" dirty="0"/>
              <a:t> </a:t>
            </a:r>
            <a:endParaRPr lang="de-DE" sz="2000" dirty="0"/>
          </a:p>
          <a:p>
            <a:pPr algn="ctr"/>
            <a:r>
              <a:rPr lang="de-DE" sz="2000" dirty="0"/>
              <a:t>Aufbau und Vertiefung </a:t>
            </a:r>
            <a:br>
              <a:rPr lang="de-DE" sz="2000" dirty="0"/>
            </a:br>
            <a:r>
              <a:rPr lang="de-DE" sz="2000" dirty="0"/>
              <a:t>von Beziehung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BE65CE5-FC9B-17F1-4BE8-C096F2824560}"/>
              </a:ext>
            </a:extLst>
          </p:cNvPr>
          <p:cNvSpPr txBox="1"/>
          <p:nvPr/>
        </p:nvSpPr>
        <p:spPr>
          <a:xfrm>
            <a:off x="4479517" y="1870075"/>
            <a:ext cx="3258378" cy="3182697"/>
          </a:xfrm>
          <a:prstGeom prst="rect">
            <a:avLst/>
          </a:prstGeom>
          <a:solidFill>
            <a:schemeClr val="bg2"/>
          </a:solidFill>
          <a:ln w="152400" cap="sq">
            <a:solidFill>
              <a:schemeClr val="accent1"/>
            </a:solidFill>
            <a:miter lim="800000"/>
          </a:ln>
        </p:spPr>
        <p:txBody>
          <a:bodyPr wrap="square" lIns="180000" tIns="540000" rIns="180000" bIns="180000" rtlCol="0" anchor="t" anchorCtr="0">
            <a:noAutofit/>
          </a:bodyPr>
          <a:lstStyle/>
          <a:p>
            <a:pPr algn="ctr"/>
            <a:r>
              <a:rPr lang="de-DE" sz="2800" b="1" dirty="0"/>
              <a:t>Manipulation</a:t>
            </a:r>
          </a:p>
          <a:p>
            <a:pPr algn="ctr"/>
            <a:r>
              <a:rPr lang="de-DE" sz="2800" b="1" dirty="0"/>
              <a:t> </a:t>
            </a:r>
            <a:endParaRPr lang="de-DE" sz="2000" dirty="0"/>
          </a:p>
          <a:p>
            <a:pPr algn="ctr"/>
            <a:r>
              <a:rPr lang="de-DE" sz="2000" dirty="0"/>
              <a:t>Abhängigkeiten schaffen/nutzen und Grenzverletzungen normalisieren 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0318EC9C-2B74-F51A-42CE-566DD1DCB589}"/>
              </a:ext>
            </a:extLst>
          </p:cNvPr>
          <p:cNvSpPr txBox="1"/>
          <p:nvPr/>
        </p:nvSpPr>
        <p:spPr>
          <a:xfrm>
            <a:off x="8154370" y="1870075"/>
            <a:ext cx="3258378" cy="3182697"/>
          </a:xfrm>
          <a:prstGeom prst="rect">
            <a:avLst/>
          </a:prstGeom>
          <a:solidFill>
            <a:schemeClr val="bg2"/>
          </a:solidFill>
          <a:ln w="152400" cap="sq">
            <a:solidFill>
              <a:schemeClr val="accent1"/>
            </a:solidFill>
            <a:miter lim="800000"/>
          </a:ln>
        </p:spPr>
        <p:txBody>
          <a:bodyPr wrap="square" lIns="180000" tIns="540000" rIns="180000" bIns="180000" rtlCol="0" anchor="t" anchorCtr="0">
            <a:noAutofit/>
          </a:bodyPr>
          <a:lstStyle/>
          <a:p>
            <a:pPr algn="ctr"/>
            <a:r>
              <a:rPr lang="de-DE" sz="2800" b="1" dirty="0"/>
              <a:t>Einschüchterung und Beschämung </a:t>
            </a:r>
            <a:r>
              <a:rPr lang="de-DE" sz="2000" b="1" dirty="0"/>
              <a:t> </a:t>
            </a:r>
          </a:p>
          <a:p>
            <a:pPr algn="ctr"/>
            <a:endParaRPr lang="de-DE" sz="2000" dirty="0"/>
          </a:p>
          <a:p>
            <a:pPr algn="ctr"/>
            <a:r>
              <a:rPr lang="de-DE" sz="2000" dirty="0"/>
              <a:t>Geheimnisdruck </a:t>
            </a:r>
            <a:br>
              <a:rPr lang="de-DE" sz="2000" dirty="0"/>
            </a:br>
            <a:r>
              <a:rPr lang="de-DE" sz="2000" dirty="0"/>
              <a:t>und Androhung von Konsequenzen</a:t>
            </a:r>
          </a:p>
        </p:txBody>
      </p:sp>
    </p:spTree>
    <p:extLst>
      <p:ext uri="{BB962C8B-B14F-4D97-AF65-F5344CB8AC3E}">
        <p14:creationId xmlns:p14="http://schemas.microsoft.com/office/powerpoint/2010/main" val="2189199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5326" y="681037"/>
            <a:ext cx="10801348" cy="1009651"/>
          </a:xfrm>
        </p:spPr>
        <p:txBody>
          <a:bodyPr/>
          <a:lstStyle/>
          <a:p>
            <a:r>
              <a:rPr lang="de-DE" dirty="0"/>
              <a:t>Täter und Täterinnen …</a:t>
            </a: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01A172BF-8231-7384-D770-7F544E7B6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2800" dirty="0">
                <a:solidFill>
                  <a:schemeClr val="tx2"/>
                </a:solidFill>
                <a:latin typeface="BundesSans Office" panose="020B0002030500000203" pitchFamily="34" charset="77"/>
              </a:rPr>
              <a:t>… sind z. B. Menschen aus der Nachbarschaft, Freunde und Freundinnen der Familie,</a:t>
            </a:r>
            <a:r>
              <a:rPr lang="de-DE" dirty="0">
                <a:latin typeface="BundesSans Office" panose="020B0002030500000203" pitchFamily="34" charset="77"/>
              </a:rPr>
              <a:t> </a:t>
            </a:r>
            <a:r>
              <a:rPr lang="de-DE" sz="2800" dirty="0">
                <a:solidFill>
                  <a:schemeClr val="tx2"/>
                </a:solidFill>
                <a:latin typeface="BundesSans Office" panose="020B0002030500000203" pitchFamily="34" charset="77"/>
              </a:rPr>
              <a:t>Trainer und Trainerinnen, Lehrkräfte, </a:t>
            </a:r>
            <a:br>
              <a:rPr lang="de-DE" sz="2800" dirty="0">
                <a:solidFill>
                  <a:schemeClr val="tx2"/>
                </a:solidFill>
                <a:latin typeface="BundesSans Office" panose="020B0002030500000203" pitchFamily="34" charset="77"/>
              </a:rPr>
            </a:br>
            <a:r>
              <a:rPr lang="de-DE" sz="2800" dirty="0">
                <a:solidFill>
                  <a:schemeClr val="tx2"/>
                </a:solidFill>
                <a:latin typeface="BundesSans Office" panose="020B0002030500000203" pitchFamily="34" charset="77"/>
              </a:rPr>
              <a:t>Erzieher und Erzieherinnen etc.</a:t>
            </a:r>
            <a:br>
              <a:rPr lang="de-DE" sz="2800" dirty="0">
                <a:solidFill>
                  <a:schemeClr val="tx2"/>
                </a:solidFill>
                <a:latin typeface="BundesSans Office" panose="020B0002030500000203" pitchFamily="34" charset="77"/>
              </a:rPr>
            </a:br>
            <a:endParaRPr lang="de-DE" sz="2800" dirty="0">
              <a:solidFill>
                <a:schemeClr val="tx2"/>
              </a:solidFill>
              <a:latin typeface="BundesSans Office" panose="020B0002030500000203" pitchFamily="34" charset="77"/>
            </a:endParaRPr>
          </a:p>
          <a:p>
            <a:pPr marL="0" indent="0">
              <a:buNone/>
            </a:pPr>
            <a:r>
              <a:rPr lang="de-DE" dirty="0">
                <a:latin typeface="BundesSans Office" panose="020B0002030500000203" pitchFamily="34" charset="77"/>
              </a:rPr>
              <a:t>… </a:t>
            </a:r>
            <a:r>
              <a:rPr lang="de-DE" sz="2800" dirty="0">
                <a:solidFill>
                  <a:schemeClr val="tx2"/>
                </a:solidFill>
                <a:latin typeface="BundesSans Office" panose="020B0002030500000203" pitchFamily="34" charset="77"/>
              </a:rPr>
              <a:t>kommen </a:t>
            </a:r>
            <a:r>
              <a:rPr lang="de-DE" sz="2800" b="1" dirty="0">
                <a:solidFill>
                  <a:schemeClr val="tx2"/>
                </a:solidFill>
                <a:latin typeface="BundesSans Office" panose="020B0002030500000203" pitchFamily="34" charset="77"/>
              </a:rPr>
              <a:t>häufig aus dem engen Familienkreis</a:t>
            </a:r>
            <a:r>
              <a:rPr lang="de-DE" sz="2800" dirty="0">
                <a:solidFill>
                  <a:schemeClr val="tx2"/>
                </a:solidFill>
                <a:latin typeface="BundesSans Office" panose="020B0002030500000203" pitchFamily="34" charset="77"/>
              </a:rPr>
              <a:t>, sind also </a:t>
            </a:r>
            <a:br>
              <a:rPr lang="de-DE" sz="2800" dirty="0">
                <a:solidFill>
                  <a:schemeClr val="tx2"/>
                </a:solidFill>
                <a:latin typeface="BundesSans Office" panose="020B0002030500000203" pitchFamily="34" charset="77"/>
              </a:rPr>
            </a:br>
            <a:r>
              <a:rPr lang="de-DE" sz="2800" dirty="0">
                <a:solidFill>
                  <a:schemeClr val="tx2"/>
                </a:solidFill>
                <a:latin typeface="BundesSans Office" panose="020B0002030500000203" pitchFamily="34" charset="77"/>
              </a:rPr>
              <a:t>z. B. Partner oder Partnerin eines Elternteils, Väter, Mütter, Geschwister, Großväter und -mütter, Onkel, Tanten, Cousins etc.</a:t>
            </a:r>
            <a:br>
              <a:rPr lang="de-DE" sz="2800" dirty="0">
                <a:solidFill>
                  <a:schemeClr val="tx2"/>
                </a:solidFill>
                <a:latin typeface="BundesSans Office" panose="020B0002030500000203" pitchFamily="34" charset="77"/>
              </a:rPr>
            </a:br>
            <a:endParaRPr lang="de-DE" sz="2800" dirty="0">
              <a:solidFill>
                <a:schemeClr val="tx2"/>
              </a:solidFill>
              <a:latin typeface="BundesSans Office" panose="020B0002030500000203" pitchFamily="34" charset="77"/>
            </a:endParaRPr>
          </a:p>
          <a:p>
            <a:pPr marL="0" indent="0">
              <a:buNone/>
            </a:pPr>
            <a:r>
              <a:rPr lang="de-DE" sz="2800" dirty="0">
                <a:solidFill>
                  <a:schemeClr val="tx2"/>
                </a:solidFill>
                <a:latin typeface="BundesSans Office" panose="020B0002030500000203" pitchFamily="34" charset="77"/>
              </a:rPr>
              <a:t>… sind bei </a:t>
            </a:r>
            <a:r>
              <a:rPr lang="de-DE" sz="2800" b="1" dirty="0">
                <a:solidFill>
                  <a:schemeClr val="tx2"/>
                </a:solidFill>
                <a:latin typeface="BundesSans Office" panose="020B0002030500000203" pitchFamily="34" charset="77"/>
              </a:rPr>
              <a:t>Cybergrooming</a:t>
            </a:r>
            <a:r>
              <a:rPr lang="de-DE" sz="2800" dirty="0">
                <a:solidFill>
                  <a:schemeClr val="tx2"/>
                </a:solidFill>
                <a:latin typeface="BundesSans Office" panose="020B0002030500000203" pitchFamily="34" charset="77"/>
              </a:rPr>
              <a:t> meistens </a:t>
            </a:r>
            <a:r>
              <a:rPr lang="de-DE" sz="2800" b="1" dirty="0">
                <a:solidFill>
                  <a:schemeClr val="tx2"/>
                </a:solidFill>
                <a:latin typeface="BundesSans Office" panose="020B0002030500000203" pitchFamily="34" charset="77"/>
              </a:rPr>
              <a:t>fremde Personen</a:t>
            </a:r>
            <a:r>
              <a:rPr lang="de-DE" sz="2800" dirty="0">
                <a:solidFill>
                  <a:schemeClr val="tx2"/>
                </a:solidFill>
                <a:latin typeface="BundesSans Office" panose="020B0002030500000203" pitchFamily="34" charset="77"/>
              </a:rPr>
              <a:t>.</a:t>
            </a:r>
          </a:p>
          <a:p>
            <a:pPr marL="0" indent="0">
              <a:buNone/>
            </a:pPr>
            <a:endParaRPr lang="de-DE" sz="2800" dirty="0">
              <a:solidFill>
                <a:schemeClr val="tx2"/>
              </a:solidFill>
              <a:latin typeface="BundesSans Office" panose="020B0002030500000203" pitchFamily="34" charset="77"/>
            </a:endParaRP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7545E7D-F1E2-D806-00F8-AC7A7B172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4448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138FA5-3F2F-02FF-A7FA-81D94469A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Täter und Täterinnen …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07761F2-BE13-8B91-8A5B-65B46F2D5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2800" dirty="0">
                <a:solidFill>
                  <a:schemeClr val="tx2"/>
                </a:solidFill>
                <a:latin typeface="BundesSans Office" panose="020B0002030500000203" pitchFamily="34" charset="77"/>
              </a:rPr>
              <a:t>… sind am häufigsten </a:t>
            </a:r>
            <a:r>
              <a:rPr lang="de-DE" sz="2800" b="1" dirty="0">
                <a:solidFill>
                  <a:schemeClr val="tx2"/>
                </a:solidFill>
                <a:latin typeface="BundesSans Office" panose="020B0002030500000203" pitchFamily="34" charset="77"/>
              </a:rPr>
              <a:t>männlich</a:t>
            </a:r>
            <a:r>
              <a:rPr lang="de-DE" sz="2800" dirty="0">
                <a:solidFill>
                  <a:schemeClr val="tx2"/>
                </a:solidFill>
                <a:latin typeface="BundesSans Office" panose="020B0002030500000203" pitchFamily="34" charset="77"/>
              </a:rPr>
              <a:t> (90 % der Taten).</a:t>
            </a:r>
          </a:p>
          <a:p>
            <a:pPr marL="0" indent="0">
              <a:buNone/>
            </a:pPr>
            <a:endParaRPr lang="de-DE" sz="2800" dirty="0">
              <a:solidFill>
                <a:schemeClr val="tx2"/>
              </a:solidFill>
              <a:latin typeface="BundesSans Office" panose="020B0002030500000203" pitchFamily="34" charset="77"/>
            </a:endParaRPr>
          </a:p>
          <a:p>
            <a:pPr marL="0" indent="0">
              <a:buNone/>
            </a:pPr>
            <a:r>
              <a:rPr lang="de-DE" sz="2800" dirty="0">
                <a:solidFill>
                  <a:schemeClr val="tx2"/>
                </a:solidFill>
                <a:latin typeface="BundesSans Office" panose="020B0002030500000203" pitchFamily="34" charset="77"/>
              </a:rPr>
              <a:t>… sind </a:t>
            </a:r>
            <a:r>
              <a:rPr lang="de-DE" sz="2800" b="1" dirty="0">
                <a:solidFill>
                  <a:schemeClr val="tx2"/>
                </a:solidFill>
                <a:latin typeface="BundesSans Office" panose="020B0002030500000203" pitchFamily="34" charset="77"/>
              </a:rPr>
              <a:t>auch weiblich </a:t>
            </a:r>
            <a:r>
              <a:rPr lang="de-DE" sz="2800" dirty="0">
                <a:solidFill>
                  <a:schemeClr val="tx2"/>
                </a:solidFill>
                <a:latin typeface="BundesSans Office" panose="020B0002030500000203" pitchFamily="34" charset="77"/>
              </a:rPr>
              <a:t>(10 % der Taten).</a:t>
            </a:r>
          </a:p>
          <a:p>
            <a:pPr marL="0" indent="0">
              <a:buNone/>
            </a:pPr>
            <a:endParaRPr lang="de-DE" sz="2800" dirty="0">
              <a:solidFill>
                <a:schemeClr val="tx2"/>
              </a:solidFill>
              <a:latin typeface="BundesSans Office" panose="020B0002030500000203" pitchFamily="34" charset="77"/>
            </a:endParaRPr>
          </a:p>
          <a:p>
            <a:pPr marL="0" indent="0">
              <a:buNone/>
            </a:pPr>
            <a:r>
              <a:rPr lang="de-DE" sz="2800" dirty="0">
                <a:solidFill>
                  <a:schemeClr val="tx2"/>
                </a:solidFill>
                <a:latin typeface="BundesSans Office" panose="020B0002030500000203" pitchFamily="34" charset="77"/>
              </a:rPr>
              <a:t>… sind häufig </a:t>
            </a:r>
            <a:r>
              <a:rPr lang="de-DE" sz="2800" b="1" dirty="0">
                <a:solidFill>
                  <a:schemeClr val="tx2"/>
                </a:solidFill>
                <a:latin typeface="BundesSans Office" panose="020B0002030500000203" pitchFamily="34" charset="77"/>
              </a:rPr>
              <a:t>selbst Jugendliche</a:t>
            </a:r>
            <a:r>
              <a:rPr lang="de-DE" sz="2800" dirty="0">
                <a:solidFill>
                  <a:schemeClr val="tx2"/>
                </a:solidFill>
                <a:latin typeface="BundesSans Office" panose="020B0002030500000203" pitchFamily="34" charset="77"/>
              </a:rPr>
              <a:t>, also 14–21 Jahre alt (30 % der Taten).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46D77A-E407-74B7-0D9F-6E9B13D9C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25552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95326" y="681037"/>
            <a:ext cx="10801348" cy="1009651"/>
          </a:xfrm>
        </p:spPr>
        <p:txBody>
          <a:bodyPr/>
          <a:lstStyle/>
          <a:p>
            <a:r>
              <a:rPr lang="de-DE" dirty="0"/>
              <a:t>Scham und Schuld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648FD8-695A-C347-A7AA-EEE172009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21</a:t>
            </a:fld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F863C13-C647-86EB-4E60-57D3C4393815}"/>
              </a:ext>
            </a:extLst>
          </p:cNvPr>
          <p:cNvSpPr txBox="1"/>
          <p:nvPr/>
        </p:nvSpPr>
        <p:spPr>
          <a:xfrm>
            <a:off x="695325" y="1285458"/>
            <a:ext cx="60988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u="sng">
                <a:solidFill>
                  <a:schemeClr val="accent1"/>
                </a:solidFill>
                <a:hlinkClick r:id="rId4"/>
              </a:rPr>
              <a:t>https</a:t>
            </a:r>
            <a:r>
              <a:rPr lang="de-DE" sz="1600" u="sng" dirty="0">
                <a:solidFill>
                  <a:schemeClr val="accent1"/>
                </a:solidFill>
                <a:hlinkClick r:id="rId4"/>
              </a:rPr>
              <a:t>://</a:t>
            </a:r>
            <a:r>
              <a:rPr lang="de-DE" sz="1600" u="sng" dirty="0" err="1">
                <a:solidFill>
                  <a:schemeClr val="accent1"/>
                </a:solidFill>
                <a:hlinkClick r:id="rId4"/>
              </a:rPr>
              <a:t>www.instagram.com</a:t>
            </a:r>
            <a:r>
              <a:rPr lang="de-DE" sz="1600" u="sng" dirty="0">
                <a:solidFill>
                  <a:schemeClr val="accent1"/>
                </a:solidFill>
                <a:hlinkClick r:id="rId4"/>
              </a:rPr>
              <a:t>/p/DA0FIgMMOmM/</a:t>
            </a:r>
            <a:endParaRPr lang="de-DE" sz="1600" u="sng" dirty="0">
              <a:solidFill>
                <a:schemeClr val="accent1"/>
              </a:solidFill>
            </a:endParaRPr>
          </a:p>
        </p:txBody>
      </p:sp>
      <p:pic>
        <p:nvPicPr>
          <p:cNvPr id="12" name="AQNidGpsgFVWp8ceKAdTzRz8EQSsY3hhc1IvVHsV-pZKrt8qAyDzAUrA25EJwNIbaKvh1zI5kisKP095SvmwerNqI4MHxxzd70_cJ9g.mp4">
            <a:hlinkClick r:id="" action="ppaction://media"/>
            <a:extLst>
              <a:ext uri="{FF2B5EF4-FFF2-40B4-BE49-F238E27FC236}">
                <a16:creationId xmlns:a16="http://schemas.microsoft.com/office/drawing/2014/main" id="{B9FE3BA6-D2DB-8009-17A7-B5216996D2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677171"/>
            <a:ext cx="3087757" cy="5488679"/>
          </a:xfrm>
        </p:spPr>
      </p:pic>
    </p:spTree>
    <p:extLst>
      <p:ext uri="{BB962C8B-B14F-4D97-AF65-F5344CB8AC3E}">
        <p14:creationId xmlns:p14="http://schemas.microsoft.com/office/powerpoint/2010/main" val="424711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11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Umgang mit Betroffenen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F77D74-4701-1C09-DAF2-C58755FCE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22</a:t>
            </a:fld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2C8F675-0C88-469C-1B1F-52ED7E6C6F48}"/>
              </a:ext>
            </a:extLst>
          </p:cNvPr>
          <p:cNvSpPr txBox="1"/>
          <p:nvPr/>
        </p:nvSpPr>
        <p:spPr>
          <a:xfrm>
            <a:off x="798572" y="1569081"/>
            <a:ext cx="10594855" cy="1746702"/>
          </a:xfrm>
          <a:prstGeom prst="rect">
            <a:avLst/>
          </a:prstGeom>
          <a:solidFill>
            <a:schemeClr val="bg2"/>
          </a:solidFill>
          <a:ln w="152400" cap="sq">
            <a:solidFill>
              <a:schemeClr val="accent1"/>
            </a:solidFill>
            <a:miter lim="800000"/>
          </a:ln>
        </p:spPr>
        <p:txBody>
          <a:bodyPr wrap="square" lIns="251999" tIns="251999" rIns="251999" bIns="0" rtlCol="0" anchor="t" anchorCtr="0">
            <a:noAutofit/>
          </a:bodyPr>
          <a:lstStyle/>
          <a:p>
            <a:pPr marL="234000" indent="-234000">
              <a:buFont typeface="Arial" panose="020B0604020202020204" pitchFamily="34" charset="0"/>
              <a:buChar char="•"/>
            </a:pPr>
            <a:r>
              <a:rPr lang="de-DE" sz="2800" dirty="0"/>
              <a:t>Nicht drängen, alles zu erzählen </a:t>
            </a:r>
          </a:p>
          <a:p>
            <a:pPr marL="234000" indent="-234000">
              <a:buFont typeface="Arial" panose="020B0604020202020204" pitchFamily="34" charset="0"/>
              <a:buChar char="•"/>
            </a:pPr>
            <a:r>
              <a:rPr lang="de-DE" sz="2800" dirty="0"/>
              <a:t>Nicht drängen, sich Hilfe zu holen</a:t>
            </a:r>
          </a:p>
          <a:p>
            <a:pPr marL="234000" indent="-234000">
              <a:buFont typeface="Arial" panose="020B0604020202020204" pitchFamily="34" charset="0"/>
              <a:buChar char="•"/>
            </a:pPr>
            <a:r>
              <a:rPr lang="de-DE" sz="2800" dirty="0"/>
              <a:t>Kein </a:t>
            </a:r>
            <a:r>
              <a:rPr lang="de-DE" sz="2800" dirty="0" err="1"/>
              <a:t>Victim</a:t>
            </a:r>
            <a:r>
              <a:rPr lang="de-DE" sz="2800" dirty="0"/>
              <a:t> </a:t>
            </a:r>
            <a:r>
              <a:rPr lang="de-DE" sz="2800" dirty="0" err="1"/>
              <a:t>Blaming</a:t>
            </a:r>
            <a:r>
              <a:rPr lang="de-DE" sz="2800" dirty="0"/>
              <a:t>. Schuld haben die Täter und Täterinnen!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8CA6207-02CF-7F2D-4298-17029D143904}"/>
              </a:ext>
            </a:extLst>
          </p:cNvPr>
          <p:cNvSpPr txBox="1"/>
          <p:nvPr/>
        </p:nvSpPr>
        <p:spPr>
          <a:xfrm>
            <a:off x="798572" y="3640184"/>
            <a:ext cx="10594855" cy="24472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251999" tIns="251999" rIns="251999" bIns="0" rtlCol="0" anchor="t" anchorCtr="0">
            <a:noAutofit/>
          </a:bodyPr>
          <a:lstStyle/>
          <a:p>
            <a:pPr marL="234000" indent="-234000">
              <a:buFont typeface="Arial" panose="020B0604020202020204" pitchFamily="34" charset="0"/>
              <a:buChar char="•"/>
            </a:pPr>
            <a:r>
              <a:rPr lang="de-DE" sz="2800" dirty="0"/>
              <a:t>Da sein und zuhören</a:t>
            </a:r>
          </a:p>
          <a:p>
            <a:pPr marL="234000" indent="-234000">
              <a:buFont typeface="Arial" panose="020B0604020202020204" pitchFamily="34" charset="0"/>
              <a:buChar char="•"/>
            </a:pPr>
            <a:r>
              <a:rPr lang="de-DE" sz="2800" dirty="0"/>
              <a:t>Unterstützung anbieten  </a:t>
            </a:r>
          </a:p>
          <a:p>
            <a:pPr marL="234000" lvl="1">
              <a:buNone/>
            </a:pPr>
            <a:r>
              <a:rPr lang="de-DE" sz="2400" dirty="0">
                <a:solidFill>
                  <a:schemeClr val="tx2"/>
                </a:solidFill>
              </a:rPr>
              <a:t>→ </a:t>
            </a:r>
            <a:r>
              <a:rPr lang="de-DE" sz="2400" dirty="0"/>
              <a:t>Gemeinsam zu einer Vertrauensperson gehen</a:t>
            </a:r>
          </a:p>
          <a:p>
            <a:pPr marL="234000" lvl="1">
              <a:buNone/>
            </a:pPr>
            <a:r>
              <a:rPr lang="de-DE" sz="2400" dirty="0">
                <a:solidFill>
                  <a:schemeClr val="tx2"/>
                </a:solidFill>
              </a:rPr>
              <a:t>→ </a:t>
            </a:r>
            <a:r>
              <a:rPr lang="de-DE" sz="2400" dirty="0"/>
              <a:t>Gemeinsam ein Hilfetelefon anrufen</a:t>
            </a:r>
          </a:p>
          <a:p>
            <a:pPr marL="234000" lvl="1">
              <a:buNone/>
            </a:pPr>
            <a:r>
              <a:rPr lang="de-DE" sz="2400" dirty="0">
                <a:solidFill>
                  <a:schemeClr val="tx2"/>
                </a:solidFill>
              </a:rPr>
              <a:t>→ </a:t>
            </a:r>
            <a:r>
              <a:rPr lang="de-DE" sz="2400" dirty="0"/>
              <a:t>Gemeinsam zu einer Beratungsstelle gehen</a:t>
            </a:r>
          </a:p>
        </p:txBody>
      </p:sp>
      <p:pic>
        <p:nvPicPr>
          <p:cNvPr id="15" name="Grafik 14" descr="Abzeichen Tick1 mit einfarbiger Füllung">
            <a:extLst>
              <a:ext uri="{FF2B5EF4-FFF2-40B4-BE49-F238E27FC236}">
                <a16:creationId xmlns:a16="http://schemas.microsoft.com/office/drawing/2014/main" id="{1DADDD46-F8E9-3681-B916-FE25E0B45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28718" y="3816855"/>
            <a:ext cx="914400" cy="914400"/>
          </a:xfrm>
          <a:prstGeom prst="rect">
            <a:avLst/>
          </a:prstGeom>
        </p:spPr>
      </p:pic>
      <p:pic>
        <p:nvPicPr>
          <p:cNvPr id="17" name="Grafik 16" descr="Marke Kreuz mit einfarbiger Füllung">
            <a:extLst>
              <a:ext uri="{FF2B5EF4-FFF2-40B4-BE49-F238E27FC236}">
                <a16:creationId xmlns:a16="http://schemas.microsoft.com/office/drawing/2014/main" id="{9621B8F4-CD9F-1E0C-AA01-59C5B66CF7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28718" y="175103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867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B7196FF6-7370-614A-A959-80AC0ECB43D3}"/>
              </a:ext>
            </a:extLst>
          </p:cNvPr>
          <p:cNvSpPr txBox="1"/>
          <p:nvPr/>
        </p:nvSpPr>
        <p:spPr>
          <a:xfrm>
            <a:off x="793631" y="3087561"/>
            <a:ext cx="10628348" cy="2993403"/>
          </a:xfrm>
          <a:prstGeom prst="rect">
            <a:avLst/>
          </a:prstGeom>
          <a:noFill/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algn="ctr"/>
            <a:endParaRPr lang="de-DE" sz="4400" dirty="0">
              <a:solidFill>
                <a:schemeClr val="accen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Hilfe-Telefon </a:t>
            </a:r>
            <a:r>
              <a:rPr lang="de-DE" dirty="0"/>
              <a:t>Sexueller Missbrauch</a:t>
            </a:r>
          </a:p>
        </p:txBody>
      </p:sp>
      <p:sp>
        <p:nvSpPr>
          <p:cNvPr id="20" name="Inhaltsplatzhalter 19">
            <a:extLst>
              <a:ext uri="{FF2B5EF4-FFF2-40B4-BE49-F238E27FC236}">
                <a16:creationId xmlns:a16="http://schemas.microsoft.com/office/drawing/2014/main" id="{B9DBE51C-08A1-867C-3BC7-0BED4C9EB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Beim Hilfe-Telefon gibt es auch eine Online-Beratung, </a:t>
            </a:r>
            <a:br>
              <a:rPr lang="de-DE" dirty="0"/>
            </a:br>
            <a:r>
              <a:rPr lang="de-DE" dirty="0"/>
              <a:t>die ihr mit Nickname nutzen könnt: </a:t>
            </a:r>
            <a:r>
              <a:rPr lang="de-DE" b="1" dirty="0">
                <a:solidFill>
                  <a:schemeClr val="accent1"/>
                </a:solidFill>
                <a:hlinkClick r:id="rId3"/>
              </a:rPr>
              <a:t>https://schreib-ollie.de/#/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1BE103CD-650D-A778-5628-10A900162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23</a:t>
            </a:fld>
            <a:endParaRPr lang="de-DE" dirty="0"/>
          </a:p>
        </p:txBody>
      </p:sp>
      <p:pic>
        <p:nvPicPr>
          <p:cNvPr id="18" name="Grafik 17" descr="Ein Bild, das Text, Schrift, Logo, Grafiken enthält.&#10;&#10;Automatisch generierte Beschreibung">
            <a:extLst>
              <a:ext uri="{FF2B5EF4-FFF2-40B4-BE49-F238E27FC236}">
                <a16:creationId xmlns:a16="http://schemas.microsoft.com/office/drawing/2014/main" id="{D5A0BE9F-FE00-C24E-2196-436E679DDD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6"/>
          <a:stretch/>
        </p:blipFill>
        <p:spPr>
          <a:xfrm>
            <a:off x="1007381" y="3489590"/>
            <a:ext cx="4847911" cy="1871818"/>
          </a:xfrm>
          <a:prstGeom prst="rect">
            <a:avLst/>
          </a:prstGeom>
        </p:spPr>
      </p:pic>
      <p:pic>
        <p:nvPicPr>
          <p:cNvPr id="7" name="Grafik 6" descr="Ein Bild, das Text, Screenshot, Webseite, Website enthält.&#10;&#10;Automatisch generierte Beschreibung">
            <a:extLst>
              <a:ext uri="{FF2B5EF4-FFF2-40B4-BE49-F238E27FC236}">
                <a16:creationId xmlns:a16="http://schemas.microsoft.com/office/drawing/2014/main" id="{BE9CE2FC-F0DE-97D9-0C61-DDA65802E3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027" y="3499184"/>
            <a:ext cx="5072576" cy="2170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776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5326" y="681037"/>
            <a:ext cx="10801348" cy="1009651"/>
          </a:xfrm>
        </p:spPr>
        <p:txBody>
          <a:bodyPr/>
          <a:lstStyle/>
          <a:p>
            <a:r>
              <a:rPr lang="de-DE" dirty="0"/>
              <a:t>Fachberatungsstelle vor Ort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326" y="1825625"/>
            <a:ext cx="10801350" cy="4351338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Raum für regionale Informationen …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D0024FF-9696-5AED-C602-E6282D878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24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60652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03961" y="1696768"/>
            <a:ext cx="8424154" cy="2852737"/>
          </a:xfrm>
        </p:spPr>
        <p:txBody>
          <a:bodyPr>
            <a:normAutofit/>
          </a:bodyPr>
          <a:lstStyle/>
          <a:p>
            <a:r>
              <a:rPr lang="de-DE" dirty="0"/>
              <a:t>Sexualisierte Gewalt </a:t>
            </a:r>
            <a:br>
              <a:rPr lang="de-DE" dirty="0"/>
            </a:br>
            <a:r>
              <a:rPr lang="de-DE" dirty="0"/>
              <a:t>unter Jugendlichen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B31AAEA-822A-7AEF-ADF7-1BEE2ADC1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27149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" y="2566134"/>
            <a:ext cx="6096000" cy="1725732"/>
          </a:xfrm>
        </p:spPr>
        <p:txBody>
          <a:bodyPr anchor="ctr"/>
          <a:lstStyle/>
          <a:p>
            <a:pPr algn="ctr"/>
            <a:r>
              <a:rPr lang="de-DE" dirty="0"/>
              <a:t>Fallbeispiel </a:t>
            </a:r>
            <a:br>
              <a:rPr lang="de-DE" dirty="0"/>
            </a:br>
            <a:r>
              <a:rPr lang="de-DE" dirty="0">
                <a:solidFill>
                  <a:schemeClr val="tx2"/>
                </a:solidFill>
              </a:rPr>
              <a:t>„Die Party“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AEC3929-A0B8-D3A0-5123-97CA15DA0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32795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5326" y="681037"/>
            <a:ext cx="10801348" cy="1009651"/>
          </a:xfrm>
        </p:spPr>
        <p:txBody>
          <a:bodyPr/>
          <a:lstStyle/>
          <a:p>
            <a:r>
              <a:rPr lang="de-DE">
                <a:solidFill>
                  <a:schemeClr val="accent1"/>
                </a:solidFill>
              </a:rPr>
              <a:t>Risikofaktoren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326" y="1825625"/>
            <a:ext cx="10801350" cy="4351338"/>
          </a:xfrm>
        </p:spPr>
        <p:txBody>
          <a:bodyPr>
            <a:normAutofit/>
          </a:bodyPr>
          <a:lstStyle/>
          <a:p>
            <a:r>
              <a:rPr lang="de-DE" dirty="0"/>
              <a:t>Gesellschaftliche Einflüsse </a:t>
            </a:r>
          </a:p>
          <a:p>
            <a:pPr marL="457200" lvl="1" indent="0">
              <a:buNone/>
            </a:pP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sz="2400" dirty="0">
                <a:solidFill>
                  <a:schemeClr val="tx2"/>
                </a:solidFill>
              </a:rPr>
              <a:t>→ </a:t>
            </a:r>
            <a:r>
              <a:rPr lang="de-DE" dirty="0" err="1">
                <a:sym typeface="Wingdings" panose="05000000000000000000" pitchFamily="2" charset="2"/>
              </a:rPr>
              <a:t>Victim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Blaming</a:t>
            </a:r>
            <a:r>
              <a:rPr lang="de-DE" dirty="0">
                <a:sym typeface="Wingdings" panose="05000000000000000000" pitchFamily="2" charset="2"/>
              </a:rPr>
              <a:t> </a:t>
            </a:r>
          </a:p>
          <a:p>
            <a:pPr marL="457200" lvl="1" indent="0">
              <a:buNone/>
            </a:pPr>
            <a:r>
              <a:rPr lang="de-DE" dirty="0"/>
              <a:t> </a:t>
            </a:r>
            <a:r>
              <a:rPr lang="de-DE" sz="2400" dirty="0">
                <a:solidFill>
                  <a:schemeClr val="tx2"/>
                </a:solidFill>
              </a:rPr>
              <a:t>→ </a:t>
            </a:r>
            <a:r>
              <a:rPr lang="de-DE" dirty="0"/>
              <a:t>Vorstellungen von Männlichkeit und Unmännlichkeit</a:t>
            </a:r>
          </a:p>
          <a:p>
            <a:pPr marL="457200" lvl="1" indent="0">
              <a:buNone/>
            </a:pP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sz="2400" dirty="0">
                <a:solidFill>
                  <a:schemeClr val="tx2"/>
                </a:solidFill>
              </a:rPr>
              <a:t>→ </a:t>
            </a:r>
            <a:r>
              <a:rPr lang="de-DE" dirty="0">
                <a:sym typeface="Wingdings" panose="05000000000000000000" pitchFamily="2" charset="2"/>
              </a:rPr>
              <a:t>Diskriminierungserfahrungen</a:t>
            </a:r>
            <a:endParaRPr lang="de-DE" dirty="0"/>
          </a:p>
          <a:p>
            <a:r>
              <a:rPr lang="de-DE" dirty="0"/>
              <a:t>Situationsbedingte Risiken</a:t>
            </a:r>
          </a:p>
          <a:p>
            <a:r>
              <a:rPr lang="de-DE" dirty="0"/>
              <a:t>Kommunikationsschwierigkeiten</a:t>
            </a:r>
          </a:p>
          <a:p>
            <a:r>
              <a:rPr lang="de-DE" dirty="0"/>
              <a:t>Sexuelle Skripte und unausgesprochene Erwartungshaltungen</a:t>
            </a:r>
          </a:p>
          <a:p>
            <a:r>
              <a:rPr lang="de-DE" dirty="0"/>
              <a:t>Gruppendruck/sozialer Druck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94B2DB2-5E9B-3C60-68AB-1DE2DBFC6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27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5769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03961" y="1696768"/>
            <a:ext cx="8424154" cy="2852737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chemeClr val="tx2"/>
                </a:solidFill>
              </a:rPr>
              <a:t>Konsens</a:t>
            </a:r>
            <a:r>
              <a:rPr lang="de-DE" dirty="0"/>
              <a:t> 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EFBB97E-C1B5-5365-6DCD-04E859EC8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53122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275F3A1-61EA-C456-88CD-4527A7832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29</a:t>
            </a:fld>
            <a:endParaRPr lang="de-DE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12FD52B-32D8-7655-3539-EEA6B0860F2D}"/>
              </a:ext>
            </a:extLst>
          </p:cNvPr>
          <p:cNvSpPr txBox="1"/>
          <p:nvPr/>
        </p:nvSpPr>
        <p:spPr>
          <a:xfrm>
            <a:off x="776377" y="2107002"/>
            <a:ext cx="10653622" cy="2643996"/>
          </a:xfrm>
          <a:prstGeom prst="rect">
            <a:avLst/>
          </a:prstGeom>
          <a:solidFill>
            <a:schemeClr val="bg1"/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marL="0" lvl="0" indent="0" algn="ctr">
              <a:buNone/>
            </a:pPr>
            <a:r>
              <a:rPr lang="de-DE" sz="4400" dirty="0">
                <a:solidFill>
                  <a:schemeClr val="accent1"/>
                </a:solidFill>
              </a:rPr>
              <a:t>Was bedeutet Konsens?</a:t>
            </a:r>
          </a:p>
        </p:txBody>
      </p:sp>
    </p:spTree>
    <p:extLst>
      <p:ext uri="{BB962C8B-B14F-4D97-AF65-F5344CB8AC3E}">
        <p14:creationId xmlns:p14="http://schemas.microsoft.com/office/powerpoint/2010/main" val="14885835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66449322-D269-3C0B-DC45-61F234C11521}"/>
              </a:ext>
            </a:extLst>
          </p:cNvPr>
          <p:cNvSpPr/>
          <p:nvPr/>
        </p:nvSpPr>
        <p:spPr>
          <a:xfrm>
            <a:off x="5412828" y="705421"/>
            <a:ext cx="2007475" cy="6432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5326" y="681037"/>
            <a:ext cx="10801348" cy="1376363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Um einen Konsens zu finden, </a:t>
            </a:r>
            <a:br>
              <a:rPr lang="de-DE" dirty="0">
                <a:solidFill>
                  <a:schemeClr val="accent1"/>
                </a:solidFill>
              </a:rPr>
            </a:br>
            <a:r>
              <a:rPr lang="de-DE" dirty="0">
                <a:solidFill>
                  <a:schemeClr val="accent1"/>
                </a:solidFill>
              </a:rPr>
              <a:t>brauchen wir: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326" y="2412999"/>
            <a:ext cx="10801350" cy="3763963"/>
          </a:xfrm>
        </p:spPr>
        <p:txBody>
          <a:bodyPr/>
          <a:lstStyle/>
          <a:p>
            <a:r>
              <a:rPr lang="de-DE" dirty="0"/>
              <a:t>Wissen zu unseren eigenen Bedürfnissen, Wünschen und Grenzen</a:t>
            </a:r>
          </a:p>
          <a:p>
            <a:r>
              <a:rPr lang="de-DE" dirty="0"/>
              <a:t>Interesse an den Bedürfnissen, Wünschen und Grenzen von anderen </a:t>
            </a:r>
          </a:p>
          <a:p>
            <a:r>
              <a:rPr lang="de-DE" dirty="0"/>
              <a:t>Kommunikationsfähigkeit, um diese ehrlich auszudrücken</a:t>
            </a:r>
          </a:p>
          <a:p>
            <a:r>
              <a:rPr lang="de-DE" dirty="0"/>
              <a:t>Feedbackfähigkeiten</a:t>
            </a:r>
          </a:p>
          <a:p>
            <a:pPr lvl="1"/>
            <a:endParaRPr lang="de-DE" dirty="0"/>
          </a:p>
          <a:p>
            <a:pPr lvl="1"/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75942DD-399D-6CEB-CBCE-65DBC36E6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30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06875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924175"/>
            <a:ext cx="6095999" cy="1009650"/>
          </a:xfrm>
        </p:spPr>
        <p:txBody>
          <a:bodyPr anchor="ctr"/>
          <a:lstStyle/>
          <a:p>
            <a:pPr algn="ctr"/>
            <a:r>
              <a:rPr lang="de-DE" dirty="0">
                <a:solidFill>
                  <a:schemeClr val="accent1"/>
                </a:solidFill>
              </a:rPr>
              <a:t>Mach doch mal!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A9C4E03-C85E-BBA7-5754-EF87ED031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31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53637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E97553CB-F539-EEAE-979F-E42E9B476C7B}"/>
              </a:ext>
            </a:extLst>
          </p:cNvPr>
          <p:cNvSpPr/>
          <p:nvPr/>
        </p:nvSpPr>
        <p:spPr>
          <a:xfrm>
            <a:off x="4813739" y="681037"/>
            <a:ext cx="4277710" cy="664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Sexampel – sich selbst wahrnehmen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BA0C669E-DFA5-4EDF-2E0F-890BD3E80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Kopf, Bauch und Körper – alle brauchen grünes Licht. Und wenn nicht?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4BB060-613F-1C5D-A16D-B73621C2E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32</a:t>
            </a:fld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D30AD0D-A513-67CA-E109-29C7B7C6BAE1}"/>
              </a:ext>
            </a:extLst>
          </p:cNvPr>
          <p:cNvSpPr txBox="1"/>
          <p:nvPr/>
        </p:nvSpPr>
        <p:spPr>
          <a:xfrm>
            <a:off x="530088" y="2578612"/>
            <a:ext cx="3507543" cy="3426075"/>
          </a:xfrm>
          <a:prstGeom prst="ellipse">
            <a:avLst/>
          </a:prstGeom>
          <a:solidFill>
            <a:srgbClr val="FF0100">
              <a:alpha val="25000"/>
            </a:srgbClr>
          </a:solidFill>
          <a:ln w="152400" cap="sq">
            <a:solidFill>
              <a:srgbClr val="FF0000"/>
            </a:solidFill>
            <a:miter lim="800000"/>
          </a:ln>
        </p:spPr>
        <p:txBody>
          <a:bodyPr wrap="square" lIns="0" tIns="0" rIns="0" bIns="0" rtlCol="0" anchor="t" anchorCtr="0">
            <a:noAutofit/>
          </a:bodyPr>
          <a:lstStyle/>
          <a:p>
            <a:pPr algn="ctr"/>
            <a:r>
              <a:rPr lang="de-DE" sz="2800" b="1" dirty="0"/>
              <a:t>STOPP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2000" dirty="0"/>
              <a:t>Hier ist es wichtig, innezuhalten und die Situation nicht weiterzuführen.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744C354-FB31-0832-CF84-C234613DEBA7}"/>
              </a:ext>
            </a:extLst>
          </p:cNvPr>
          <p:cNvSpPr txBox="1"/>
          <p:nvPr/>
        </p:nvSpPr>
        <p:spPr>
          <a:xfrm>
            <a:off x="4342228" y="2578612"/>
            <a:ext cx="3507543" cy="3426075"/>
          </a:xfrm>
          <a:prstGeom prst="ellipse">
            <a:avLst/>
          </a:prstGeom>
          <a:solidFill>
            <a:srgbClr val="FFC000">
              <a:alpha val="25000"/>
            </a:srgbClr>
          </a:solidFill>
          <a:ln w="152400" cap="sq">
            <a:solidFill>
              <a:srgbClr val="FFC000"/>
            </a:solidFill>
            <a:miter lim="800000"/>
          </a:ln>
        </p:spPr>
        <p:txBody>
          <a:bodyPr wrap="square" lIns="0" tIns="0" rIns="0" bIns="0" rtlCol="0" anchor="t" anchorCtr="0">
            <a:noAutofit/>
          </a:bodyPr>
          <a:lstStyle/>
          <a:p>
            <a:pPr algn="ctr"/>
            <a:r>
              <a:rPr lang="de-DE" sz="2800" b="1" dirty="0"/>
              <a:t>WARTE</a:t>
            </a:r>
          </a:p>
          <a:p>
            <a:pPr algn="ctr"/>
            <a:r>
              <a:rPr lang="de-DE" sz="2000" dirty="0"/>
              <a:t>Es braucht Zeit, um sich Klarheit über die eigenen Gefühle zu verschaffen und eventuelle weitere Schritte zu überdenken.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A4C8DAF-FBDE-34E7-316E-E2C3C4F75203}"/>
              </a:ext>
            </a:extLst>
          </p:cNvPr>
          <p:cNvSpPr txBox="1"/>
          <p:nvPr/>
        </p:nvSpPr>
        <p:spPr>
          <a:xfrm>
            <a:off x="8154369" y="2578612"/>
            <a:ext cx="3507543" cy="3426075"/>
          </a:xfrm>
          <a:prstGeom prst="ellipse">
            <a:avLst/>
          </a:prstGeom>
          <a:solidFill>
            <a:srgbClr val="00B050">
              <a:alpha val="25000"/>
            </a:srgbClr>
          </a:solidFill>
          <a:ln w="152400" cap="sq">
            <a:solidFill>
              <a:srgbClr val="00B050"/>
            </a:solidFill>
            <a:miter lim="800000"/>
          </a:ln>
        </p:spPr>
        <p:txBody>
          <a:bodyPr wrap="square" lIns="0" tIns="0" rIns="0" bIns="0" rtlCol="0" anchor="t" anchorCtr="0">
            <a:noAutofit/>
          </a:bodyPr>
          <a:lstStyle/>
          <a:p>
            <a:pPr algn="ctr"/>
            <a:r>
              <a:rPr lang="de-DE" sz="2800" b="1" dirty="0"/>
              <a:t>WEITER</a:t>
            </a:r>
          </a:p>
          <a:p>
            <a:pPr algn="ctr"/>
            <a:r>
              <a:rPr lang="de-DE" sz="2000" dirty="0"/>
              <a:t>Kopf, Bauch und Körper sollten im Einklang stehen und grünes Licht geben, bevor sexuelle Handlungen begonnen oder fortgesetzt werden.</a:t>
            </a:r>
          </a:p>
        </p:txBody>
      </p:sp>
    </p:spTree>
    <p:extLst>
      <p:ext uri="{BB962C8B-B14F-4D97-AF65-F5344CB8AC3E}">
        <p14:creationId xmlns:p14="http://schemas.microsoft.com/office/powerpoint/2010/main" val="35163893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4CE27D-6760-C36C-7481-A7EED11B4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681037"/>
            <a:ext cx="10801348" cy="1009651"/>
          </a:xfrm>
        </p:spPr>
        <p:txBody>
          <a:bodyPr/>
          <a:lstStyle/>
          <a:p>
            <a:r>
              <a:rPr lang="de-DE" dirty="0"/>
              <a:t>Konsens ist wie Tee trinken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27BB2-C339-D9DF-1FF7-65CF9606E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475" y="6356350"/>
            <a:ext cx="711200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33</a:t>
            </a:fld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670EFFC-22B2-40C7-90B3-8074FA7E37E6}"/>
              </a:ext>
            </a:extLst>
          </p:cNvPr>
          <p:cNvSpPr txBox="1"/>
          <p:nvPr/>
        </p:nvSpPr>
        <p:spPr>
          <a:xfrm>
            <a:off x="695325" y="1285458"/>
            <a:ext cx="60988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u="sng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https://www.youtube.com/watch?v=2ovcQgIN5G4&amp;t=2s</a:t>
            </a:r>
            <a:r>
              <a:rPr lang="de-DE" sz="1600" dirty="0">
                <a:solidFill>
                  <a:schemeClr val="accent1"/>
                </a:solidFill>
              </a:rPr>
              <a:t>  </a:t>
            </a:r>
          </a:p>
        </p:txBody>
      </p:sp>
      <p:pic>
        <p:nvPicPr>
          <p:cNvPr id="3" name="Beidseitiges Einverständnis - so einfach wie Tee">
            <a:hlinkClick r:id="" action="ppaction://media"/>
            <a:extLst>
              <a:ext uri="{FF2B5EF4-FFF2-40B4-BE49-F238E27FC236}">
                <a16:creationId xmlns:a16="http://schemas.microsoft.com/office/drawing/2014/main" id="{4070D352-090F-256D-6503-A43F3ECE4F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36000" y="1721963"/>
            <a:ext cx="7920000" cy="445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82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0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15EEA9-F558-AFC7-1415-A61D9CD4D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Du darfst dir Hilfe holen!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04DD60-A466-BF75-0E0D-CC24FFB50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958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5326" y="681037"/>
            <a:ext cx="10801348" cy="1009651"/>
          </a:xfrm>
        </p:spPr>
        <p:txBody>
          <a:bodyPr/>
          <a:lstStyle/>
          <a:p>
            <a:r>
              <a:rPr lang="de-DE" dirty="0"/>
              <a:t>Vertraute Personen</a:t>
            </a:r>
          </a:p>
        </p:txBody>
      </p:sp>
      <p:sp>
        <p:nvSpPr>
          <p:cNvPr id="17" name="Inhaltsplatzhalter 16">
            <a:extLst>
              <a:ext uri="{FF2B5EF4-FFF2-40B4-BE49-F238E27FC236}">
                <a16:creationId xmlns:a16="http://schemas.microsoft.com/office/drawing/2014/main" id="{DE834F94-15FA-8380-54B5-B6FB8D523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65" y="1570382"/>
            <a:ext cx="10582674" cy="3007946"/>
          </a:xfrm>
          <a:solidFill>
            <a:schemeClr val="accent3">
              <a:lumMod val="20000"/>
              <a:lumOff val="80000"/>
            </a:schemeClr>
          </a:solidFill>
          <a:ln w="152400">
            <a:solidFill>
              <a:schemeClr val="accent3"/>
            </a:solidFill>
          </a:ln>
        </p:spPr>
        <p:txBody>
          <a:bodyPr lIns="251999" tIns="0" rIns="0" bIns="0" anchor="ctr" anchorCtr="0"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2800" dirty="0"/>
              <a:t>Freundinnen und Freunde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2800" dirty="0"/>
              <a:t>Geschwister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2800" dirty="0"/>
              <a:t>Eltern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A</a:t>
            </a:r>
            <a:r>
              <a:rPr lang="de-DE" sz="2800" dirty="0"/>
              <a:t>ndere erwachsene Verwandte, Nachbarinnen und Nachbarn etc.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2800" dirty="0"/>
              <a:t>Lehrkräfte, Sporttrainerinnen und -trainer, Mitarbeiterinnen und Mitarbeiter im Jugendtreff</a:t>
            </a:r>
            <a:endParaRPr lang="de-DE" sz="2800" dirty="0">
              <a:solidFill>
                <a:schemeClr val="tx2"/>
              </a:solidFill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24EB8B-2173-69B6-C565-F673BCABC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35</a:t>
            </a:fld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62D6CFA-98BD-BEB5-1DA3-74A364F745FB}"/>
              </a:ext>
            </a:extLst>
          </p:cNvPr>
          <p:cNvSpPr txBox="1"/>
          <p:nvPr/>
        </p:nvSpPr>
        <p:spPr>
          <a:xfrm>
            <a:off x="804664" y="4849091"/>
            <a:ext cx="10582674" cy="1239126"/>
          </a:xfrm>
          <a:prstGeom prst="rect">
            <a:avLst/>
          </a:prstGeom>
          <a:solidFill>
            <a:schemeClr val="bg2"/>
          </a:solidFill>
          <a:ln w="152400" cap="sq">
            <a:solidFill>
              <a:schemeClr val="accent1"/>
            </a:solidFill>
            <a:miter lim="800000"/>
          </a:ln>
        </p:spPr>
        <p:txBody>
          <a:bodyPr wrap="square" lIns="180000" tIns="0" rIns="180000" bIns="0" rtlCol="0" anchor="ctr" anchorCtr="0">
            <a:noAutofit/>
          </a:bodyPr>
          <a:lstStyle/>
          <a:p>
            <a:pPr marL="0" indent="0" algn="ctr">
              <a:buNone/>
            </a:pPr>
            <a:r>
              <a:rPr lang="de-DE" sz="2800" b="1" dirty="0"/>
              <a:t>Aber: </a:t>
            </a:r>
            <a:r>
              <a:rPr lang="de-DE" sz="2800" dirty="0"/>
              <a:t>Manchmal ist es schwierig, </a:t>
            </a:r>
            <a:br>
              <a:rPr lang="de-DE" sz="2800" dirty="0"/>
            </a:br>
            <a:r>
              <a:rPr lang="de-DE" sz="2800" dirty="0"/>
              <a:t>mit vertrauten Personen zu sprechen …</a:t>
            </a:r>
          </a:p>
        </p:txBody>
      </p:sp>
    </p:spTree>
    <p:extLst>
      <p:ext uri="{BB962C8B-B14F-4D97-AF65-F5344CB8AC3E}">
        <p14:creationId xmlns:p14="http://schemas.microsoft.com/office/powerpoint/2010/main" val="18234928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Beratungsstellen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0DB437E3-9944-18A3-F5A0-E94B2175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36</a:t>
            </a:fld>
            <a:endParaRPr lang="de-DE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AD8CD7EE-697E-66CE-1F48-1EAD2F628E99}"/>
              </a:ext>
            </a:extLst>
          </p:cNvPr>
          <p:cNvSpPr txBox="1"/>
          <p:nvPr/>
        </p:nvSpPr>
        <p:spPr>
          <a:xfrm>
            <a:off x="804664" y="2741344"/>
            <a:ext cx="2827057" cy="1528731"/>
          </a:xfrm>
          <a:prstGeom prst="rect">
            <a:avLst/>
          </a:prstGeom>
          <a:solidFill>
            <a:schemeClr val="bg2"/>
          </a:solidFill>
          <a:ln w="152400" cap="sq">
            <a:solidFill>
              <a:schemeClr val="accent1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algn="ctr"/>
            <a:r>
              <a:rPr lang="de-DE" sz="2800" b="1" dirty="0"/>
              <a:t>Hilfetelefone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4B0F986-AD51-DC82-0CC2-BF817F48B0B0}"/>
              </a:ext>
            </a:extLst>
          </p:cNvPr>
          <p:cNvSpPr txBox="1"/>
          <p:nvPr/>
        </p:nvSpPr>
        <p:spPr>
          <a:xfrm>
            <a:off x="4219520" y="2741344"/>
            <a:ext cx="2663155" cy="1528731"/>
          </a:xfrm>
          <a:prstGeom prst="rect">
            <a:avLst/>
          </a:prstGeom>
          <a:solidFill>
            <a:schemeClr val="bg2"/>
          </a:solidFill>
          <a:ln w="152400" cap="sq">
            <a:solidFill>
              <a:schemeClr val="accent1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algn="ctr"/>
            <a:r>
              <a:rPr lang="de-DE" sz="2800" b="1" dirty="0"/>
              <a:t>Hilfechats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01D97FE-ED5B-622E-2414-A4E930C0853C}"/>
              </a:ext>
            </a:extLst>
          </p:cNvPr>
          <p:cNvSpPr txBox="1"/>
          <p:nvPr/>
        </p:nvSpPr>
        <p:spPr>
          <a:xfrm>
            <a:off x="7470475" y="2741344"/>
            <a:ext cx="3942273" cy="1528731"/>
          </a:xfrm>
          <a:prstGeom prst="rect">
            <a:avLst/>
          </a:prstGeom>
          <a:solidFill>
            <a:schemeClr val="bg2"/>
          </a:solidFill>
          <a:ln w="152400" cap="sq">
            <a:solidFill>
              <a:schemeClr val="accent1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algn="ctr"/>
            <a:r>
              <a:rPr lang="de-DE" sz="2800" b="1" dirty="0"/>
              <a:t>Fachberatungsstellen vor Ort </a:t>
            </a:r>
          </a:p>
        </p:txBody>
      </p:sp>
    </p:spTree>
    <p:extLst>
      <p:ext uri="{BB962C8B-B14F-4D97-AF65-F5344CB8AC3E}">
        <p14:creationId xmlns:p14="http://schemas.microsoft.com/office/powerpoint/2010/main" val="3969401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5326" y="681037"/>
            <a:ext cx="10801348" cy="1009651"/>
          </a:xfrm>
        </p:spPr>
        <p:txBody>
          <a:bodyPr/>
          <a:lstStyle/>
          <a:p>
            <a:r>
              <a:rPr lang="de-DE"/>
              <a:t>Akute Hilfe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AC7F2488-B433-47A8-1C2D-74D8330FE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37</a:t>
            </a:fld>
            <a:endParaRPr lang="de-DE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B0E1DEEF-9553-B46B-7D53-CEA15E8A0D24}"/>
              </a:ext>
            </a:extLst>
          </p:cNvPr>
          <p:cNvSpPr txBox="1"/>
          <p:nvPr/>
        </p:nvSpPr>
        <p:spPr>
          <a:xfrm>
            <a:off x="804664" y="2741344"/>
            <a:ext cx="4983660" cy="15287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marL="0" lvl="0" indent="0" algn="ctr">
              <a:buNone/>
            </a:pPr>
            <a:r>
              <a:rPr lang="de-DE" sz="2800" b="1" dirty="0">
                <a:solidFill>
                  <a:schemeClr val="tx2"/>
                </a:solidFill>
              </a:rPr>
              <a:t>Jugendamt/Allgemeiner Sozialer Dienst (ASD)</a:t>
            </a:r>
            <a:endParaRPr lang="de-DE" sz="2800" dirty="0">
              <a:solidFill>
                <a:schemeClr val="tx2"/>
              </a:solidFill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FC343E8E-9FF3-ABF3-4306-859E5EAD00FA}"/>
              </a:ext>
            </a:extLst>
          </p:cNvPr>
          <p:cNvSpPr txBox="1"/>
          <p:nvPr/>
        </p:nvSpPr>
        <p:spPr>
          <a:xfrm>
            <a:off x="6403678" y="2741344"/>
            <a:ext cx="4983660" cy="15287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marL="0" lvl="0" indent="0" algn="ctr">
              <a:buNone/>
            </a:pPr>
            <a:r>
              <a:rPr lang="de-DE" sz="2800" b="1" dirty="0">
                <a:solidFill>
                  <a:schemeClr val="tx2"/>
                </a:solidFill>
              </a:rPr>
              <a:t>Polizei</a:t>
            </a:r>
          </a:p>
        </p:txBody>
      </p:sp>
    </p:spTree>
    <p:extLst>
      <p:ext uri="{BB962C8B-B14F-4D97-AF65-F5344CB8AC3E}">
        <p14:creationId xmlns:p14="http://schemas.microsoft.com/office/powerpoint/2010/main" val="21589862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03961" y="1696768"/>
            <a:ext cx="8424154" cy="2852737"/>
          </a:xfrm>
        </p:spPr>
        <p:txBody>
          <a:bodyPr/>
          <a:lstStyle/>
          <a:p>
            <a:r>
              <a:rPr lang="de-DE" dirty="0"/>
              <a:t>Abschluss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D86E5B8-A40E-D7CA-CC46-6CD14062B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63417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4204BDA-23AE-F56F-9FEB-F9867CBB6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39</a:t>
            </a:fld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DCC236A-90CB-6FD5-2B8F-8CD7888C2E65}"/>
              </a:ext>
            </a:extLst>
          </p:cNvPr>
          <p:cNvSpPr txBox="1"/>
          <p:nvPr/>
        </p:nvSpPr>
        <p:spPr>
          <a:xfrm>
            <a:off x="776377" y="2107002"/>
            <a:ext cx="10653622" cy="2643996"/>
          </a:xfrm>
          <a:prstGeom prst="rect">
            <a:avLst/>
          </a:prstGeom>
          <a:solidFill>
            <a:schemeClr val="bg1"/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algn="ctr"/>
            <a:r>
              <a:rPr lang="de-DE" sz="4400" dirty="0">
                <a:solidFill>
                  <a:schemeClr val="accent1"/>
                </a:solidFill>
              </a:rPr>
              <a:t>Wie hat dir der Workshop gefallen? </a:t>
            </a:r>
          </a:p>
          <a:p>
            <a:pPr algn="ctr"/>
            <a:r>
              <a:rPr lang="de-DE" sz="4400" dirty="0">
                <a:solidFill>
                  <a:schemeClr val="accent1"/>
                </a:solidFill>
              </a:rPr>
              <a:t>Was möchtest du noch loswerden? </a:t>
            </a:r>
          </a:p>
        </p:txBody>
      </p:sp>
    </p:spTree>
    <p:extLst>
      <p:ext uri="{BB962C8B-B14F-4D97-AF65-F5344CB8AC3E}">
        <p14:creationId xmlns:p14="http://schemas.microsoft.com/office/powerpoint/2010/main" val="28442937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91D64E9-C301-0FC6-F5D3-C937A78C2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40</a:t>
            </a:fld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0186193-E008-8CA9-4801-A65EC32D348F}"/>
              </a:ext>
            </a:extLst>
          </p:cNvPr>
          <p:cNvSpPr txBox="1"/>
          <p:nvPr/>
        </p:nvSpPr>
        <p:spPr>
          <a:xfrm>
            <a:off x="776377" y="2107002"/>
            <a:ext cx="10653622" cy="2643996"/>
          </a:xfrm>
          <a:prstGeom prst="rect">
            <a:avLst/>
          </a:prstGeom>
          <a:solidFill>
            <a:schemeClr val="bg1"/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marL="0" lvl="0" indent="0" algn="ctr">
              <a:buNone/>
            </a:pPr>
            <a:r>
              <a:rPr lang="de-DE" sz="4400" dirty="0">
                <a:solidFill>
                  <a:schemeClr val="accent1"/>
                </a:solidFill>
              </a:rPr>
              <a:t>Vielen Dank, dass ihr so toll </a:t>
            </a:r>
          </a:p>
          <a:p>
            <a:pPr marL="0" lvl="0" indent="0" algn="ctr">
              <a:buNone/>
            </a:pPr>
            <a:r>
              <a:rPr lang="de-DE" sz="4400" dirty="0">
                <a:solidFill>
                  <a:schemeClr val="accent1"/>
                </a:solidFill>
              </a:rPr>
              <a:t>mitgemacht habt!</a:t>
            </a:r>
          </a:p>
        </p:txBody>
      </p:sp>
    </p:spTree>
    <p:extLst>
      <p:ext uri="{BB962C8B-B14F-4D97-AF65-F5344CB8AC3E}">
        <p14:creationId xmlns:p14="http://schemas.microsoft.com/office/powerpoint/2010/main" val="41175654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03961" y="1696768"/>
            <a:ext cx="8424154" cy="2852737"/>
          </a:xfrm>
        </p:spPr>
        <p:txBody>
          <a:bodyPr/>
          <a:lstStyle/>
          <a:p>
            <a:r>
              <a:rPr lang="de-DE" dirty="0"/>
              <a:t>Zusatzmaterial </a:t>
            </a:r>
            <a:br>
              <a:rPr lang="de-DE" dirty="0"/>
            </a:br>
            <a:r>
              <a:rPr lang="de-DE" dirty="0"/>
              <a:t>aus Kapitel 3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55C2FF1-1717-A30C-8217-0C9C4D1D3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72817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924174"/>
            <a:ext cx="6096000" cy="1009651"/>
          </a:xfrm>
        </p:spPr>
        <p:txBody>
          <a:bodyPr anchor="ctr">
            <a:noAutofit/>
          </a:bodyPr>
          <a:lstStyle/>
          <a:p>
            <a:pPr algn="ctr"/>
            <a:r>
              <a:rPr lang="de-DE" dirty="0">
                <a:solidFill>
                  <a:schemeClr val="accent1"/>
                </a:solidFill>
              </a:rPr>
              <a:t>Kinder- und </a:t>
            </a:r>
            <a:br>
              <a:rPr lang="de-DE" dirty="0">
                <a:solidFill>
                  <a:schemeClr val="accent1"/>
                </a:solidFill>
              </a:rPr>
            </a:br>
            <a:r>
              <a:rPr lang="de-DE" dirty="0">
                <a:solidFill>
                  <a:schemeClr val="accent1"/>
                </a:solidFill>
              </a:rPr>
              <a:t>Jugendrechte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2DBB3B-8F64-CD76-E042-F29B126AD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42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761973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617892"/>
            <a:ext cx="6095999" cy="1622215"/>
          </a:xfrm>
        </p:spPr>
        <p:txBody>
          <a:bodyPr anchor="ctr"/>
          <a:lstStyle/>
          <a:p>
            <a:pPr algn="ctr"/>
            <a:r>
              <a:rPr lang="de-DE" dirty="0">
                <a:solidFill>
                  <a:schemeClr val="accent1"/>
                </a:solidFill>
              </a:rPr>
              <a:t>Typisch Junge, </a:t>
            </a:r>
            <a:br>
              <a:rPr lang="de-DE" dirty="0">
                <a:solidFill>
                  <a:schemeClr val="accent1"/>
                </a:solidFill>
              </a:rPr>
            </a:br>
            <a:r>
              <a:rPr lang="de-DE" dirty="0">
                <a:solidFill>
                  <a:schemeClr val="accent1"/>
                </a:solidFill>
              </a:rPr>
              <a:t>Mädchen, queer …? 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57BADB-7EA3-9A0B-D9DD-BF2F2B84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43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483942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5326" y="681037"/>
            <a:ext cx="11496674" cy="1009651"/>
          </a:xfrm>
        </p:spPr>
        <p:txBody>
          <a:bodyPr/>
          <a:lstStyle/>
          <a:p>
            <a:r>
              <a:rPr lang="de-DE" dirty="0"/>
              <a:t>Fallbeispiel </a:t>
            </a:r>
            <a:r>
              <a:rPr lang="de-DE" dirty="0">
                <a:solidFill>
                  <a:schemeClr val="tx2"/>
                </a:solidFill>
              </a:rPr>
              <a:t>„Was ist los in der Umkleidekabine?“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E679F7A-700C-01B2-6DBA-56034BBC3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44</a:t>
            </a:fld>
            <a:endParaRPr lang="de-DE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ACB3000-94CB-F033-514E-EC1A41569E20}"/>
              </a:ext>
            </a:extLst>
          </p:cNvPr>
          <p:cNvSpPr txBox="1"/>
          <p:nvPr/>
        </p:nvSpPr>
        <p:spPr>
          <a:xfrm>
            <a:off x="695325" y="1285458"/>
            <a:ext cx="60988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https://unddu-portal.de/de/node/153</a:t>
            </a:r>
            <a:r>
              <a:rPr lang="de-DE" sz="1600" dirty="0">
                <a:solidFill>
                  <a:schemeClr val="accent1"/>
                </a:solidFill>
              </a:rPr>
              <a:t>  </a:t>
            </a:r>
          </a:p>
        </p:txBody>
      </p:sp>
      <p:pic>
        <p:nvPicPr>
          <p:cNvPr id="22" name="2.Umkleide_FHD 1080_RF 24_Audio 128_DE">
            <a:hlinkClick r:id="" action="ppaction://media"/>
            <a:extLst>
              <a:ext uri="{FF2B5EF4-FFF2-40B4-BE49-F238E27FC236}">
                <a16:creationId xmlns:a16="http://schemas.microsoft.com/office/drawing/2014/main" id="{0AD31F8E-E1C3-6F59-FB41-1EEFC67139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36000" y="1721962"/>
            <a:ext cx="7920000" cy="445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659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5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5325" y="681037"/>
            <a:ext cx="5195888" cy="2206523"/>
          </a:xfrm>
        </p:spPr>
        <p:txBody>
          <a:bodyPr anchor="t" anchorCtr="0"/>
          <a:lstStyle/>
          <a:p>
            <a:r>
              <a:rPr lang="de-DE" dirty="0"/>
              <a:t>Fallbeispiel </a:t>
            </a:r>
            <a:br>
              <a:rPr lang="de-DE" dirty="0"/>
            </a:br>
            <a:r>
              <a:rPr lang="de-DE" dirty="0">
                <a:solidFill>
                  <a:schemeClr val="tx2"/>
                </a:solidFill>
              </a:rPr>
              <a:t>„Was ist los in der Umkleidekabine?“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325" y="3071328"/>
            <a:ext cx="5195888" cy="4951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dirty="0"/>
              <a:t>Bildet drei Gruppen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869B871-54C5-8D31-C154-69C7CCE1F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45</a:t>
            </a:fld>
            <a:endParaRPr lang="de-DE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57B91267-BA45-2665-723C-65FBB7BDF690}"/>
              </a:ext>
            </a:extLst>
          </p:cNvPr>
          <p:cNvSpPr txBox="1"/>
          <p:nvPr/>
        </p:nvSpPr>
        <p:spPr>
          <a:xfrm>
            <a:off x="805132" y="3905403"/>
            <a:ext cx="4592667" cy="495108"/>
          </a:xfrm>
          <a:prstGeom prst="rect">
            <a:avLst/>
          </a:prstGeom>
          <a:solidFill>
            <a:schemeClr val="bg2"/>
          </a:solidFill>
          <a:ln w="63500">
            <a:solidFill>
              <a:schemeClr val="accent1"/>
            </a:solidFill>
          </a:ln>
        </p:spPr>
        <p:txBody>
          <a:bodyPr wrap="square" lIns="108000" tIns="108000" rIns="108000" bIns="108000" anchor="ctr" anchorCtr="0">
            <a:spAutoFit/>
          </a:bodyPr>
          <a:lstStyle/>
          <a:p>
            <a:pPr marL="0" indent="0">
              <a:buNone/>
            </a:pPr>
            <a:r>
              <a:rPr lang="de-DE" b="1" dirty="0">
                <a:solidFill>
                  <a:schemeClr val="tx2"/>
                </a:solidFill>
              </a:rPr>
              <a:t>Gruppe Karim</a:t>
            </a:r>
            <a:r>
              <a:rPr lang="de-DE" dirty="0">
                <a:solidFill>
                  <a:schemeClr val="tx2"/>
                </a:solidFill>
              </a:rPr>
              <a:t> (betroffener Junge) 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4EED3D6E-CCC0-89CE-C720-1B368B605559}"/>
              </a:ext>
            </a:extLst>
          </p:cNvPr>
          <p:cNvSpPr txBox="1"/>
          <p:nvPr/>
        </p:nvSpPr>
        <p:spPr>
          <a:xfrm>
            <a:off x="805130" y="4580042"/>
            <a:ext cx="4592667" cy="495108"/>
          </a:xfrm>
          <a:prstGeom prst="rect">
            <a:avLst/>
          </a:prstGeom>
          <a:solidFill>
            <a:schemeClr val="bg2"/>
          </a:solidFill>
          <a:ln w="63500">
            <a:solidFill>
              <a:schemeClr val="accent1"/>
            </a:solidFill>
          </a:ln>
        </p:spPr>
        <p:txBody>
          <a:bodyPr wrap="square" lIns="108000" tIns="108000" rIns="108000" bIns="108000" anchor="ctr" anchorCtr="0">
            <a:spAutoFit/>
          </a:bodyPr>
          <a:lstStyle/>
          <a:p>
            <a:r>
              <a:rPr lang="de-DE" b="1" dirty="0">
                <a:solidFill>
                  <a:schemeClr val="tx2"/>
                </a:solidFill>
              </a:rPr>
              <a:t>Gruppe Timo und Orkan </a:t>
            </a:r>
            <a:r>
              <a:rPr lang="de-DE" dirty="0"/>
              <a:t>(übergriffige Jungen)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471E217-1B82-643C-D4D8-26166BDE634E}"/>
              </a:ext>
            </a:extLst>
          </p:cNvPr>
          <p:cNvSpPr txBox="1"/>
          <p:nvPr/>
        </p:nvSpPr>
        <p:spPr>
          <a:xfrm>
            <a:off x="805131" y="5258917"/>
            <a:ext cx="4592667" cy="495108"/>
          </a:xfrm>
          <a:prstGeom prst="rect">
            <a:avLst/>
          </a:prstGeom>
          <a:solidFill>
            <a:schemeClr val="bg2"/>
          </a:solidFill>
          <a:ln w="63500">
            <a:solidFill>
              <a:schemeClr val="accent1"/>
            </a:solidFill>
          </a:ln>
        </p:spPr>
        <p:txBody>
          <a:bodyPr wrap="square" lIns="108000" tIns="108000" rIns="108000" bIns="108000" anchor="ctr" anchorCtr="0">
            <a:spAutoFit/>
          </a:bodyPr>
          <a:lstStyle/>
          <a:p>
            <a:r>
              <a:rPr lang="de-DE" b="1" dirty="0">
                <a:solidFill>
                  <a:schemeClr val="tx2"/>
                </a:solidFill>
              </a:rPr>
              <a:t>Gruppe beobachtende Person</a:t>
            </a:r>
          </a:p>
        </p:txBody>
      </p:sp>
    </p:spTree>
    <p:extLst>
      <p:ext uri="{BB962C8B-B14F-4D97-AF65-F5344CB8AC3E}">
        <p14:creationId xmlns:p14="http://schemas.microsoft.com/office/powerpoint/2010/main" val="7344767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5326" y="681037"/>
            <a:ext cx="5196515" cy="1009651"/>
          </a:xfrm>
        </p:spPr>
        <p:txBody>
          <a:bodyPr anchor="t" anchorCtr="0"/>
          <a:lstStyle/>
          <a:p>
            <a:r>
              <a:rPr lang="de-DE">
                <a:solidFill>
                  <a:schemeClr val="accent1"/>
                </a:solidFill>
              </a:rPr>
              <a:t>Hilfestellenrecherche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23FFE1A5-9C08-E8D4-14DC-4F2DD298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46</a:t>
            </a:fld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4F03F68C-D8B2-0382-B295-79571FE180A5}"/>
              </a:ext>
            </a:extLst>
          </p:cNvPr>
          <p:cNvSpPr txBox="1"/>
          <p:nvPr/>
        </p:nvSpPr>
        <p:spPr>
          <a:xfrm>
            <a:off x="816094" y="2612625"/>
            <a:ext cx="4592667" cy="1049106"/>
          </a:xfrm>
          <a:prstGeom prst="rect">
            <a:avLst/>
          </a:prstGeom>
          <a:solidFill>
            <a:schemeClr val="bg2"/>
          </a:solidFill>
          <a:ln w="63500">
            <a:solidFill>
              <a:schemeClr val="accent1"/>
            </a:solidFill>
          </a:ln>
        </p:spPr>
        <p:txBody>
          <a:bodyPr wrap="square" lIns="108000" tIns="108000" rIns="108000" bIns="108000" anchor="ctr" anchorCtr="0">
            <a:spAutoFit/>
          </a:bodyPr>
          <a:lstStyle/>
          <a:p>
            <a:pPr marL="0" indent="0">
              <a:buNone/>
            </a:pPr>
            <a:r>
              <a:rPr lang="de-DE" b="1" dirty="0">
                <a:solidFill>
                  <a:schemeClr val="tx2"/>
                </a:solidFill>
              </a:rPr>
              <a:t>Gruppe 1:</a:t>
            </a:r>
          </a:p>
          <a:p>
            <a:r>
              <a:rPr lang="de-DE" dirty="0">
                <a:solidFill>
                  <a:srgbClr val="131F3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Überlegt, welche Personen in eurem nahen Umfeld ihr ansprechen könntet.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43401D9-8E6F-5005-F163-176C94A72EE1}"/>
              </a:ext>
            </a:extLst>
          </p:cNvPr>
          <p:cNvSpPr txBox="1"/>
          <p:nvPr/>
        </p:nvSpPr>
        <p:spPr>
          <a:xfrm>
            <a:off x="816092" y="3846899"/>
            <a:ext cx="4592667" cy="1049106"/>
          </a:xfrm>
          <a:prstGeom prst="rect">
            <a:avLst/>
          </a:prstGeom>
          <a:solidFill>
            <a:schemeClr val="bg2"/>
          </a:solidFill>
          <a:ln w="63500">
            <a:solidFill>
              <a:schemeClr val="accent1"/>
            </a:solidFill>
          </a:ln>
        </p:spPr>
        <p:txBody>
          <a:bodyPr wrap="square" lIns="108000" tIns="108000" rIns="108000" bIns="108000" anchor="ctr" anchorCtr="0">
            <a:spAutoFit/>
          </a:bodyPr>
          <a:lstStyle/>
          <a:p>
            <a:pPr marL="0" indent="0">
              <a:buNone/>
            </a:pPr>
            <a:r>
              <a:rPr lang="de-DE" b="1" dirty="0">
                <a:solidFill>
                  <a:schemeClr val="tx2"/>
                </a:solidFill>
              </a:rPr>
              <a:t>Gruppe 2: </a:t>
            </a:r>
            <a:br>
              <a:rPr lang="de-DE" dirty="0">
                <a:solidFill>
                  <a:schemeClr val="tx2"/>
                </a:solidFill>
              </a:rPr>
            </a:br>
            <a:r>
              <a:rPr lang="de-DE" dirty="0">
                <a:solidFill>
                  <a:schemeClr val="tx2"/>
                </a:solidFill>
              </a:rPr>
              <a:t>Sucht online nach Hilfestellen in eurem Ort oder im Umland.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6E790FE-A242-1A23-6786-7DDECF46850B}"/>
              </a:ext>
            </a:extLst>
          </p:cNvPr>
          <p:cNvSpPr txBox="1"/>
          <p:nvPr/>
        </p:nvSpPr>
        <p:spPr>
          <a:xfrm>
            <a:off x="816093" y="5084935"/>
            <a:ext cx="4592667" cy="1049106"/>
          </a:xfrm>
          <a:prstGeom prst="rect">
            <a:avLst/>
          </a:prstGeom>
          <a:solidFill>
            <a:schemeClr val="bg2"/>
          </a:solidFill>
          <a:ln w="63500">
            <a:solidFill>
              <a:schemeClr val="accent1"/>
            </a:solidFill>
          </a:ln>
        </p:spPr>
        <p:txBody>
          <a:bodyPr wrap="square" lIns="108000" tIns="108000" rIns="108000" bIns="108000" anchor="ctr" anchorCtr="0">
            <a:spAutoFit/>
          </a:bodyPr>
          <a:lstStyle/>
          <a:p>
            <a:pPr marL="0" indent="0">
              <a:buNone/>
            </a:pPr>
            <a:r>
              <a:rPr lang="de-DE" b="1" dirty="0">
                <a:solidFill>
                  <a:schemeClr val="tx2"/>
                </a:solidFill>
              </a:rPr>
              <a:t>Gruppe 3: </a:t>
            </a:r>
            <a:br>
              <a:rPr lang="de-DE" dirty="0">
                <a:solidFill>
                  <a:schemeClr val="tx2"/>
                </a:solidFill>
              </a:rPr>
            </a:br>
            <a:r>
              <a:rPr lang="de-DE" dirty="0">
                <a:solidFill>
                  <a:schemeClr val="tx2"/>
                </a:solidFill>
              </a:rPr>
              <a:t>Sucht nach Hilfemöglichkeiten, die ihr online oder per Telefon nutzen könntet.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47E162A3-3B25-FE10-3553-8FF5E077D59B}"/>
              </a:ext>
            </a:extLst>
          </p:cNvPr>
          <p:cNvSpPr txBox="1">
            <a:spLocks/>
          </p:cNvSpPr>
          <p:nvPr/>
        </p:nvSpPr>
        <p:spPr>
          <a:xfrm>
            <a:off x="695325" y="1836073"/>
            <a:ext cx="5195888" cy="495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Bildet drei Gruppen</a:t>
            </a:r>
          </a:p>
        </p:txBody>
      </p:sp>
    </p:spTree>
    <p:extLst>
      <p:ext uri="{BB962C8B-B14F-4D97-AF65-F5344CB8AC3E}">
        <p14:creationId xmlns:p14="http://schemas.microsoft.com/office/powerpoint/2010/main" val="3052765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– 2022-Design">
  <a:themeElements>
    <a:clrScheme name="UBSKM">
      <a:dk1>
        <a:srgbClr val="000000"/>
      </a:dk1>
      <a:lt1>
        <a:srgbClr val="FFFFFF"/>
      </a:lt1>
      <a:dk2>
        <a:srgbClr val="192B46"/>
      </a:dk2>
      <a:lt2>
        <a:srgbClr val="C5E7F8"/>
      </a:lt2>
      <a:accent1>
        <a:srgbClr val="087EB5"/>
      </a:accent1>
      <a:accent2>
        <a:srgbClr val="009DD9"/>
      </a:accent2>
      <a:accent3>
        <a:srgbClr val="F2E946"/>
      </a:accent3>
      <a:accent4>
        <a:srgbClr val="8DCEF1"/>
      </a:accent4>
      <a:accent5>
        <a:srgbClr val="C4CAD1"/>
      </a:accent5>
      <a:accent6>
        <a:srgbClr val="F9F4A7"/>
      </a:accent6>
      <a:hlink>
        <a:srgbClr val="087EB5"/>
      </a:hlink>
      <a:folHlink>
        <a:srgbClr val="087EB5"/>
      </a:folHlink>
    </a:clrScheme>
    <a:fontScheme name="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13 – 2022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2BD1CE10C5FF9468A47674EBF8BE905" ma:contentTypeVersion="13" ma:contentTypeDescription="Ein neues Dokument erstellen." ma:contentTypeScope="" ma:versionID="a0a839546c164d1dbdf922730eb23f31">
  <xsd:schema xmlns:xsd="http://www.w3.org/2001/XMLSchema" xmlns:xs="http://www.w3.org/2001/XMLSchema" xmlns:p="http://schemas.microsoft.com/office/2006/metadata/properties" xmlns:ns2="265ee74d-4e0e-4423-a5c1-a720bf047912" xmlns:ns3="a4995b3b-9dd2-4977-97bb-fdded031921f" targetNamespace="http://schemas.microsoft.com/office/2006/metadata/properties" ma:root="true" ma:fieldsID="90097bb79ce04a47592cbed9c61cd3c6" ns2:_="" ns3:_="">
    <xsd:import namespace="265ee74d-4e0e-4423-a5c1-a720bf047912"/>
    <xsd:import namespace="a4995b3b-9dd2-4977-97bb-fdded03192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5ee74d-4e0e-4423-a5c1-a720bf0479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ba4874a0-9dd5-46e0-847a-d63040528c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995b3b-9dd2-4977-97bb-fdded031921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6b08f43-2bd7-4f9b-b55e-51c6fb6ac17a}" ma:internalName="TaxCatchAll" ma:showField="CatchAllData" ma:web="a4995b3b-9dd2-4977-97bb-fdded03192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65ee74d-4e0e-4423-a5c1-a720bf047912">
      <Terms xmlns="http://schemas.microsoft.com/office/infopath/2007/PartnerControls"/>
    </lcf76f155ced4ddcb4097134ff3c332f>
    <TaxCatchAll xmlns="a4995b3b-9dd2-4977-97bb-fdded031921f" xsi:nil="true"/>
  </documentManagement>
</p:properties>
</file>

<file path=customXml/itemProps1.xml><?xml version="1.0" encoding="utf-8"?>
<ds:datastoreItem xmlns:ds="http://schemas.openxmlformats.org/officeDocument/2006/customXml" ds:itemID="{50A51807-A7C4-4EAC-A360-42EEA5D95709}">
  <ds:schemaRefs>
    <ds:schemaRef ds:uri="265ee74d-4e0e-4423-a5c1-a720bf047912"/>
    <ds:schemaRef ds:uri="a4995b3b-9dd2-4977-97bb-fdded031921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43A067B-A123-4023-87E1-B57533A22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100B2E-CA40-44C9-84AD-1B342F619F01}">
  <ds:schemaRefs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a4995b3b-9dd2-4977-97bb-fdded031921f"/>
    <ds:schemaRef ds:uri="http://schemas.microsoft.com/office/infopath/2007/PartnerControls"/>
    <ds:schemaRef ds:uri="http://schemas.openxmlformats.org/package/2006/metadata/core-properties"/>
    <ds:schemaRef ds:uri="265ee74d-4e0e-4423-a5c1-a720bf04791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1170</Words>
  <Application>Microsoft Macintosh PowerPoint</Application>
  <PresentationFormat>Breitbild</PresentationFormat>
  <Paragraphs>238</Paragraphs>
  <Slides>46</Slides>
  <Notes>13</Notes>
  <HiddenSlides>0</HiddenSlides>
  <MMClips>4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46</vt:i4>
      </vt:variant>
    </vt:vector>
  </HeadingPairs>
  <TitlesOfParts>
    <vt:vector size="51" baseType="lpstr">
      <vt:lpstr>Arial</vt:lpstr>
      <vt:lpstr>BundesSans Office</vt:lpstr>
      <vt:lpstr>Calibri</vt:lpstr>
      <vt:lpstr>Wingdings</vt:lpstr>
      <vt:lpstr>Office 2013 – 2022-Design</vt:lpstr>
      <vt:lpstr>PowerPoint-Präsentation</vt:lpstr>
      <vt:lpstr>Wir sprechen heute über:</vt:lpstr>
      <vt:lpstr>Organisatorisches</vt:lpstr>
      <vt:lpstr>Wir starten</vt:lpstr>
      <vt:lpstr>Kleine  Einstiegsübung</vt:lpstr>
      <vt:lpstr>PowerPoint-Präsentation</vt:lpstr>
      <vt:lpstr>PowerPoint-Präsentation</vt:lpstr>
      <vt:lpstr>Sexuelle und reproduktive Rechte von Jugendlichen</vt:lpstr>
      <vt:lpstr>PowerPoint-Präsentation</vt:lpstr>
      <vt:lpstr>Sexuelle und reproduktive Rechte </vt:lpstr>
      <vt:lpstr>Sexualisierte Gewalt</vt:lpstr>
      <vt:lpstr>Sexualisierte Gewalt</vt:lpstr>
      <vt:lpstr>Sexualisierte Gewalt</vt:lpstr>
      <vt:lpstr>PowerPoint-Präsentation</vt:lpstr>
      <vt:lpstr>Einstieg: Cybergrooming</vt:lpstr>
      <vt:lpstr>PowerPoint-Präsentation</vt:lpstr>
      <vt:lpstr>Blitzrecherche</vt:lpstr>
      <vt:lpstr>Täterstrategien</vt:lpstr>
      <vt:lpstr>Täter und Täterinnen …</vt:lpstr>
      <vt:lpstr>Täter und Täterinnen …</vt:lpstr>
      <vt:lpstr>Scham und Schuld</vt:lpstr>
      <vt:lpstr>Umgang mit Betroffenen</vt:lpstr>
      <vt:lpstr>Hilfe-Telefon Sexueller Missbrauch</vt:lpstr>
      <vt:lpstr>Fachberatungsstelle vor Ort</vt:lpstr>
      <vt:lpstr>Sexualisierte Gewalt  unter Jugendlichen</vt:lpstr>
      <vt:lpstr>Fallbeispiel  „Die Party“</vt:lpstr>
      <vt:lpstr>Risikofaktoren </vt:lpstr>
      <vt:lpstr>Konsens </vt:lpstr>
      <vt:lpstr>PowerPoint-Präsentation</vt:lpstr>
      <vt:lpstr>Um einen Konsens zu finden,  brauchen wir:</vt:lpstr>
      <vt:lpstr>Mach doch mal!</vt:lpstr>
      <vt:lpstr>Sexampel – sich selbst wahrnehmen</vt:lpstr>
      <vt:lpstr>Konsens ist wie Tee trinken</vt:lpstr>
      <vt:lpstr>Du darfst dir Hilfe holen!</vt:lpstr>
      <vt:lpstr>Vertraute Personen</vt:lpstr>
      <vt:lpstr>Beratungsstellen</vt:lpstr>
      <vt:lpstr>Akute Hilfe</vt:lpstr>
      <vt:lpstr>Abschluss</vt:lpstr>
      <vt:lpstr>PowerPoint-Präsentation</vt:lpstr>
      <vt:lpstr>PowerPoint-Präsentation</vt:lpstr>
      <vt:lpstr>Zusatzmaterial  aus Kapitel 3</vt:lpstr>
      <vt:lpstr>Kinder- und  Jugendrechte</vt:lpstr>
      <vt:lpstr>Typisch Junge,  Mädchen, queer …? </vt:lpstr>
      <vt:lpstr>Fallbeispiel „Was ist los in der Umkleidekabine?“</vt:lpstr>
      <vt:lpstr>Fallbeispiel  „Was ist los in der Umkleidekabine?“</vt:lpstr>
      <vt:lpstr>Hilfestellenrecherche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Workshop</dc:title>
  <dc:creator>Nele Horstmann</dc:creator>
  <cp:lastModifiedBy>Robin Gebhardt</cp:lastModifiedBy>
  <cp:revision>38</cp:revision>
  <dcterms:created xsi:type="dcterms:W3CDTF">2024-10-25T10:57:20Z</dcterms:created>
  <dcterms:modified xsi:type="dcterms:W3CDTF">2025-08-06T11:21:02Z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0x01010022BD1CE10C5FF9468A47674EBF8BE905</vt:lpwstr>
  </property>
  <property fmtid="{D5CDD505-2E9C-101B-9397-08002B2CF9AE}" pid="3" name="MediaServiceImageTags">
    <vt:lpwstr/>
  </property>
</Properties>
</file>