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320"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21" r:id="rId65"/>
    <p:sldId id="317" r:id="rId66"/>
    <p:sldId id="318" r:id="rId67"/>
    <p:sldId id="319" r:id="rId6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skia Wolfram" initials="swo" lastIdx="6" clrIdx="0">
    <p:extLst>
      <p:ext uri="{19B8F6BF-5375-455C-9EA6-DF929625EA0E}">
        <p15:presenceInfo xmlns:p15="http://schemas.microsoft.com/office/powerpoint/2012/main" userId="Saskia Wolfram" providerId="None"/>
      </p:ext>
    </p:extLst>
  </p:cmAuthor>
  <p:cmAuthor id="2" name="Marks, Svenja" initials="MS" lastIdx="3" clrIdx="1">
    <p:extLst>
      <p:ext uri="{19B8F6BF-5375-455C-9EA6-DF929625EA0E}">
        <p15:presenceInfo xmlns:p15="http://schemas.microsoft.com/office/powerpoint/2012/main" userId="S-1-5-21-431907772-712043867-2197459867-22953" providerId="AD"/>
      </p:ext>
    </p:extLst>
  </p:cmAuthor>
  <p:cmAuthor id="3" name="Helena Stiller" initials="HS" lastIdx="2" clrIdx="2">
    <p:extLst>
      <p:ext uri="{19B8F6BF-5375-455C-9EA6-DF929625EA0E}">
        <p15:presenceInfo xmlns:p15="http://schemas.microsoft.com/office/powerpoint/2012/main" userId="S::h.stiller@familie-redlich.de::15097c2b-a79c-460f-b232-218f9f52fd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CEEBB-2C7B-5D4B-9C12-AFE5F960AB75}" v="3" dt="2026-08-07T09:46:05.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13"/>
    <p:restoredTop sz="94590"/>
  </p:normalViewPr>
  <p:slideViewPr>
    <p:cSldViewPr snapToGrid="0">
      <p:cViewPr varScale="1">
        <p:scale>
          <a:sx n="90" d="100"/>
          <a:sy n="90" d="100"/>
        </p:scale>
        <p:origin x="511"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commentAuthors" Target="commentAuthors.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a Stiller" userId="15097c2b-a79c-460f-b232-218f9f52fd71" providerId="ADAL" clId="{0792422F-3BF9-5540-9810-4ADCC00A39A0}"/>
    <pc:docChg chg="custSel modSld">
      <pc:chgData name="Helena Stiller" userId="15097c2b-a79c-460f-b232-218f9f52fd71" providerId="ADAL" clId="{0792422F-3BF9-5540-9810-4ADCC00A39A0}" dt="2026-08-07T09:46:05.652" v="3"/>
      <pc:docMkLst>
        <pc:docMk/>
      </pc:docMkLst>
      <pc:sldChg chg="modSp mod">
        <pc:chgData name="Helena Stiller" userId="15097c2b-a79c-460f-b232-218f9f52fd71" providerId="ADAL" clId="{0792422F-3BF9-5540-9810-4ADCC00A39A0}" dt="2026-08-07T09:45:13.352" v="1" actId="27636"/>
        <pc:sldMkLst>
          <pc:docMk/>
          <pc:sldMk cId="0" sldId="275"/>
        </pc:sldMkLst>
        <pc:spChg chg="mod">
          <ac:chgData name="Helena Stiller" userId="15097c2b-a79c-460f-b232-218f9f52fd71" providerId="ADAL" clId="{0792422F-3BF9-5540-9810-4ADCC00A39A0}" dt="2026-08-07T09:45:13.352" v="1" actId="27636"/>
          <ac:spMkLst>
            <pc:docMk/>
            <pc:sldMk cId="0" sldId="275"/>
            <ac:spMk id="106" creationId="{00000000-0000-0000-0000-000000000000}"/>
          </ac:spMkLst>
        </pc:spChg>
      </pc:sldChg>
      <pc:sldChg chg="modCm">
        <pc:chgData name="Helena Stiller" userId="15097c2b-a79c-460f-b232-218f9f52fd71" providerId="ADAL" clId="{0792422F-3BF9-5540-9810-4ADCC00A39A0}" dt="2026-08-07T09:46:05.652" v="3"/>
        <pc:sldMkLst>
          <pc:docMk/>
          <pc:sldMk cId="2895738860" sldId="31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B82804-0ED6-6847-AE10-CD8117DE9E3B}" type="doc">
      <dgm:prSet loTypeId="urn:microsoft.com/office/officeart/2005/8/layout/pyramid1" loCatId="" qsTypeId="urn:microsoft.com/office/officeart/2005/8/quickstyle/simple1" qsCatId="simple" csTypeId="urn:microsoft.com/office/officeart/2005/8/colors/accent1_2" csCatId="accent1" phldr="1"/>
      <dgm:spPr/>
    </dgm:pt>
    <dgm:pt modelId="{475A2BA5-0511-2E4E-8E5B-F289463FCE3B}">
      <dgm:prSet phldrT="[Text]" custT="1"/>
      <dgm:spPr>
        <a:solidFill>
          <a:schemeClr val="tx2"/>
        </a:solidFill>
        <a:ln w="25400">
          <a:solidFill>
            <a:schemeClr val="bg1"/>
          </a:solidFill>
        </a:ln>
      </dgm:spPr>
      <dgm:t>
        <a:bodyPr lIns="0" tIns="0" rIns="0" bIns="180000" anchor="b"/>
        <a:lstStyle/>
        <a:p>
          <a:pPr>
            <a:lnSpc>
              <a:spcPct val="100000"/>
            </a:lnSpc>
            <a:spcAft>
              <a:spcPts val="0"/>
            </a:spcAft>
          </a:pPr>
          <a:r>
            <a:rPr lang="de-DE" sz="1800">
              <a:solidFill>
                <a:schemeClr val="accent3"/>
              </a:solidFill>
              <a:latin typeface="+mn-lt"/>
            </a:rPr>
            <a:t>Straf-</a:t>
          </a:r>
          <a:br>
            <a:rPr lang="de-DE" sz="1800">
              <a:solidFill>
                <a:schemeClr val="accent3"/>
              </a:solidFill>
              <a:latin typeface="+mn-lt"/>
            </a:rPr>
          </a:br>
          <a:r>
            <a:rPr lang="de-DE" sz="1800">
              <a:solidFill>
                <a:schemeClr val="accent3"/>
              </a:solidFill>
              <a:latin typeface="+mn-lt"/>
            </a:rPr>
            <a:t>rechtlich</a:t>
          </a:r>
        </a:p>
        <a:p>
          <a:pPr>
            <a:lnSpc>
              <a:spcPct val="100000"/>
            </a:lnSpc>
            <a:spcAft>
              <a:spcPts val="0"/>
            </a:spcAft>
          </a:pPr>
          <a:r>
            <a:rPr lang="de-DE" sz="1800">
              <a:solidFill>
                <a:schemeClr val="accent3"/>
              </a:solidFill>
              <a:latin typeface="+mn-lt"/>
            </a:rPr>
            <a:t>relevante </a:t>
          </a:r>
          <a:br>
            <a:rPr lang="de-DE" sz="1800">
              <a:solidFill>
                <a:schemeClr val="accent3"/>
              </a:solidFill>
              <a:latin typeface="+mn-lt"/>
            </a:rPr>
          </a:br>
          <a:r>
            <a:rPr lang="de-DE" sz="1800">
              <a:solidFill>
                <a:schemeClr val="accent3"/>
              </a:solidFill>
              <a:latin typeface="+mn-lt"/>
            </a:rPr>
            <a:t>sexualisierte </a:t>
          </a:r>
        </a:p>
        <a:p>
          <a:pPr>
            <a:lnSpc>
              <a:spcPct val="100000"/>
            </a:lnSpc>
            <a:spcAft>
              <a:spcPts val="0"/>
            </a:spcAft>
          </a:pPr>
          <a:r>
            <a:rPr lang="de-DE" sz="1800">
              <a:solidFill>
                <a:schemeClr val="accent3"/>
              </a:solidFill>
              <a:latin typeface="+mn-lt"/>
            </a:rPr>
            <a:t>Gewalt</a:t>
          </a:r>
        </a:p>
      </dgm:t>
    </dgm:pt>
    <dgm:pt modelId="{0BC907EF-77DC-9F43-8236-77721EABF492}" type="parTrans" cxnId="{CCA272C3-2766-B94B-BEDB-C4BDA593FB7F}">
      <dgm:prSet/>
      <dgm:spPr/>
      <dgm:t>
        <a:bodyPr/>
        <a:lstStyle/>
        <a:p>
          <a:endParaRPr lang="de-DE"/>
        </a:p>
      </dgm:t>
    </dgm:pt>
    <dgm:pt modelId="{B822399A-B269-4D49-A456-4BDD900C3D10}" type="sibTrans" cxnId="{CCA272C3-2766-B94B-BEDB-C4BDA593FB7F}">
      <dgm:prSet/>
      <dgm:spPr/>
      <dgm:t>
        <a:bodyPr/>
        <a:lstStyle/>
        <a:p>
          <a:endParaRPr lang="de-DE"/>
        </a:p>
      </dgm:t>
    </dgm:pt>
    <dgm:pt modelId="{D7A5A43C-3151-1542-AC0B-D2785FDFF61D}">
      <dgm:prSet phldrT="[Text]" custT="1"/>
      <dgm:spPr>
        <a:solidFill>
          <a:schemeClr val="accent1"/>
        </a:solidFill>
        <a:ln w="25400">
          <a:solidFill>
            <a:schemeClr val="bg1"/>
          </a:solidFill>
        </a:ln>
      </dgm:spPr>
      <dgm:t>
        <a:bodyPr lIns="0" tIns="0" rIns="0" bIns="0"/>
        <a:lstStyle/>
        <a:p>
          <a:r>
            <a:rPr lang="de-DE" sz="1800">
              <a:solidFill>
                <a:schemeClr val="accent3"/>
              </a:solidFill>
              <a:latin typeface="+mn-lt"/>
            </a:rPr>
            <a:t>Sexuelle Übergriffe</a:t>
          </a:r>
        </a:p>
      </dgm:t>
    </dgm:pt>
    <dgm:pt modelId="{71001E63-9C4A-2744-91B3-D663CBDD6F7D}" type="parTrans" cxnId="{74E72D07-0075-4440-9F55-BF4DE7F1CFCB}">
      <dgm:prSet/>
      <dgm:spPr/>
      <dgm:t>
        <a:bodyPr/>
        <a:lstStyle/>
        <a:p>
          <a:endParaRPr lang="de-DE"/>
        </a:p>
      </dgm:t>
    </dgm:pt>
    <dgm:pt modelId="{87ADD3C0-9F96-B346-B5CB-850F6E5FD15D}" type="sibTrans" cxnId="{74E72D07-0075-4440-9F55-BF4DE7F1CFCB}">
      <dgm:prSet/>
      <dgm:spPr/>
      <dgm:t>
        <a:bodyPr/>
        <a:lstStyle/>
        <a:p>
          <a:endParaRPr lang="de-DE"/>
        </a:p>
      </dgm:t>
    </dgm:pt>
    <dgm:pt modelId="{37379246-36EE-CE4C-BD66-3D969EB1CAA9}">
      <dgm:prSet phldrT="[Text]" custT="1"/>
      <dgm:spPr>
        <a:solidFill>
          <a:schemeClr val="accent2"/>
        </a:solidFill>
        <a:ln w="25400">
          <a:solidFill>
            <a:schemeClr val="bg1"/>
          </a:solidFill>
        </a:ln>
      </dgm:spPr>
      <dgm:t>
        <a:bodyPr lIns="0" tIns="0" rIns="0" bIns="0"/>
        <a:lstStyle/>
        <a:p>
          <a:r>
            <a:rPr lang="de-DE" sz="1800">
              <a:solidFill>
                <a:schemeClr val="accent3"/>
              </a:solidFill>
              <a:latin typeface="+mn-lt"/>
            </a:rPr>
            <a:t>Sexuelle Grenzverletzungen (unabsichtlich)</a:t>
          </a:r>
        </a:p>
      </dgm:t>
    </dgm:pt>
    <dgm:pt modelId="{89735576-6D0A-4845-88D0-901AB8E83557}" type="parTrans" cxnId="{DDCD2236-78B5-6244-88F5-0E0AC324C068}">
      <dgm:prSet/>
      <dgm:spPr/>
      <dgm:t>
        <a:bodyPr/>
        <a:lstStyle/>
        <a:p>
          <a:endParaRPr lang="de-DE"/>
        </a:p>
      </dgm:t>
    </dgm:pt>
    <dgm:pt modelId="{B5FC5A7F-1EB4-644A-B4DD-08D7FF2DE1CF}" type="sibTrans" cxnId="{DDCD2236-78B5-6244-88F5-0E0AC324C068}">
      <dgm:prSet/>
      <dgm:spPr/>
      <dgm:t>
        <a:bodyPr/>
        <a:lstStyle/>
        <a:p>
          <a:endParaRPr lang="de-DE"/>
        </a:p>
      </dgm:t>
    </dgm:pt>
    <dgm:pt modelId="{FCEBF2C6-3E9E-4E46-B81A-94D1548A9724}" type="pres">
      <dgm:prSet presAssocID="{66B82804-0ED6-6847-AE10-CD8117DE9E3B}" presName="Name0" presStyleCnt="0">
        <dgm:presLayoutVars>
          <dgm:dir/>
          <dgm:animLvl val="lvl"/>
          <dgm:resizeHandles val="exact"/>
        </dgm:presLayoutVars>
      </dgm:prSet>
      <dgm:spPr/>
    </dgm:pt>
    <dgm:pt modelId="{5EFBF117-C74B-5F48-A947-AFAB56537C2D}" type="pres">
      <dgm:prSet presAssocID="{475A2BA5-0511-2E4E-8E5B-F289463FCE3B}" presName="Name8" presStyleCnt="0"/>
      <dgm:spPr/>
    </dgm:pt>
    <dgm:pt modelId="{AB6FABEC-42F3-AE46-963A-226937030364}" type="pres">
      <dgm:prSet presAssocID="{475A2BA5-0511-2E4E-8E5B-F289463FCE3B}" presName="level" presStyleLbl="node1" presStyleIdx="0" presStyleCnt="3" custScaleY="177595" custLinFactNeighborY="-2587">
        <dgm:presLayoutVars>
          <dgm:chMax val="1"/>
          <dgm:bulletEnabled val="1"/>
        </dgm:presLayoutVars>
      </dgm:prSet>
      <dgm:spPr/>
    </dgm:pt>
    <dgm:pt modelId="{DB352025-CE3C-6A4C-AE14-210B6BC6213D}" type="pres">
      <dgm:prSet presAssocID="{475A2BA5-0511-2E4E-8E5B-F289463FCE3B}" presName="levelTx" presStyleLbl="revTx" presStyleIdx="0" presStyleCnt="0">
        <dgm:presLayoutVars>
          <dgm:chMax val="1"/>
          <dgm:bulletEnabled val="1"/>
        </dgm:presLayoutVars>
      </dgm:prSet>
      <dgm:spPr/>
    </dgm:pt>
    <dgm:pt modelId="{1FC7B198-4666-2149-9605-4AC4C293B515}" type="pres">
      <dgm:prSet presAssocID="{D7A5A43C-3151-1542-AC0B-D2785FDFF61D}" presName="Name8" presStyleCnt="0"/>
      <dgm:spPr/>
    </dgm:pt>
    <dgm:pt modelId="{5F9AC3F9-0079-5541-B888-0B335E7C42CC}" type="pres">
      <dgm:prSet presAssocID="{D7A5A43C-3151-1542-AC0B-D2785FDFF61D}" presName="level" presStyleLbl="node1" presStyleIdx="1" presStyleCnt="3">
        <dgm:presLayoutVars>
          <dgm:chMax val="1"/>
          <dgm:bulletEnabled val="1"/>
        </dgm:presLayoutVars>
      </dgm:prSet>
      <dgm:spPr/>
    </dgm:pt>
    <dgm:pt modelId="{27E2F704-E72A-E340-A33F-8A341F6CC148}" type="pres">
      <dgm:prSet presAssocID="{D7A5A43C-3151-1542-AC0B-D2785FDFF61D}" presName="levelTx" presStyleLbl="revTx" presStyleIdx="0" presStyleCnt="0">
        <dgm:presLayoutVars>
          <dgm:chMax val="1"/>
          <dgm:bulletEnabled val="1"/>
        </dgm:presLayoutVars>
      </dgm:prSet>
      <dgm:spPr/>
    </dgm:pt>
    <dgm:pt modelId="{5F4CBBFD-C60C-DB42-A6CA-C1831E2B13B1}" type="pres">
      <dgm:prSet presAssocID="{37379246-36EE-CE4C-BD66-3D969EB1CAA9}" presName="Name8" presStyleCnt="0"/>
      <dgm:spPr/>
    </dgm:pt>
    <dgm:pt modelId="{B35C8FB2-4FBD-2F4D-BAF4-072DAFB557CA}" type="pres">
      <dgm:prSet presAssocID="{37379246-36EE-CE4C-BD66-3D969EB1CAA9}" presName="level" presStyleLbl="node1" presStyleIdx="2" presStyleCnt="3">
        <dgm:presLayoutVars>
          <dgm:chMax val="1"/>
          <dgm:bulletEnabled val="1"/>
        </dgm:presLayoutVars>
      </dgm:prSet>
      <dgm:spPr/>
    </dgm:pt>
    <dgm:pt modelId="{F56A7BF0-7954-304C-86E7-A88D8B9350C7}" type="pres">
      <dgm:prSet presAssocID="{37379246-36EE-CE4C-BD66-3D969EB1CAA9}" presName="levelTx" presStyleLbl="revTx" presStyleIdx="0" presStyleCnt="0">
        <dgm:presLayoutVars>
          <dgm:chMax val="1"/>
          <dgm:bulletEnabled val="1"/>
        </dgm:presLayoutVars>
      </dgm:prSet>
      <dgm:spPr/>
    </dgm:pt>
  </dgm:ptLst>
  <dgm:cxnLst>
    <dgm:cxn modelId="{74E72D07-0075-4440-9F55-BF4DE7F1CFCB}" srcId="{66B82804-0ED6-6847-AE10-CD8117DE9E3B}" destId="{D7A5A43C-3151-1542-AC0B-D2785FDFF61D}" srcOrd="1" destOrd="0" parTransId="{71001E63-9C4A-2744-91B3-D663CBDD6F7D}" sibTransId="{87ADD3C0-9F96-B346-B5CB-850F6E5FD15D}"/>
    <dgm:cxn modelId="{B9EBAC2E-189C-0343-8099-0DCB96388540}" type="presOf" srcId="{D7A5A43C-3151-1542-AC0B-D2785FDFF61D}" destId="{5F9AC3F9-0079-5541-B888-0B335E7C42CC}" srcOrd="0" destOrd="0" presId="urn:microsoft.com/office/officeart/2005/8/layout/pyramid1"/>
    <dgm:cxn modelId="{DDCD2236-78B5-6244-88F5-0E0AC324C068}" srcId="{66B82804-0ED6-6847-AE10-CD8117DE9E3B}" destId="{37379246-36EE-CE4C-BD66-3D969EB1CAA9}" srcOrd="2" destOrd="0" parTransId="{89735576-6D0A-4845-88D0-901AB8E83557}" sibTransId="{B5FC5A7F-1EB4-644A-B4DD-08D7FF2DE1CF}"/>
    <dgm:cxn modelId="{D67A4F5C-4B2D-0944-BDEC-EB0F22B8E6F8}" type="presOf" srcId="{475A2BA5-0511-2E4E-8E5B-F289463FCE3B}" destId="{DB352025-CE3C-6A4C-AE14-210B6BC6213D}" srcOrd="1" destOrd="0" presId="urn:microsoft.com/office/officeart/2005/8/layout/pyramid1"/>
    <dgm:cxn modelId="{5F0E1C69-ECFE-7249-8799-DA861DFB0463}" type="presOf" srcId="{D7A5A43C-3151-1542-AC0B-D2785FDFF61D}" destId="{27E2F704-E72A-E340-A33F-8A341F6CC148}" srcOrd="1" destOrd="0" presId="urn:microsoft.com/office/officeart/2005/8/layout/pyramid1"/>
    <dgm:cxn modelId="{F70E10A9-5B4C-B647-A8A0-EA868E7EAFF3}" type="presOf" srcId="{66B82804-0ED6-6847-AE10-CD8117DE9E3B}" destId="{FCEBF2C6-3E9E-4E46-B81A-94D1548A9724}" srcOrd="0" destOrd="0" presId="urn:microsoft.com/office/officeart/2005/8/layout/pyramid1"/>
    <dgm:cxn modelId="{392970AB-B73E-A14C-A52F-72D7F82B0196}" type="presOf" srcId="{475A2BA5-0511-2E4E-8E5B-F289463FCE3B}" destId="{AB6FABEC-42F3-AE46-963A-226937030364}" srcOrd="0" destOrd="0" presId="urn:microsoft.com/office/officeart/2005/8/layout/pyramid1"/>
    <dgm:cxn modelId="{BAFF5CB7-AC18-AC42-8A3A-D66F3D786092}" type="presOf" srcId="{37379246-36EE-CE4C-BD66-3D969EB1CAA9}" destId="{F56A7BF0-7954-304C-86E7-A88D8B9350C7}" srcOrd="1" destOrd="0" presId="urn:microsoft.com/office/officeart/2005/8/layout/pyramid1"/>
    <dgm:cxn modelId="{CCA272C3-2766-B94B-BEDB-C4BDA593FB7F}" srcId="{66B82804-0ED6-6847-AE10-CD8117DE9E3B}" destId="{475A2BA5-0511-2E4E-8E5B-F289463FCE3B}" srcOrd="0" destOrd="0" parTransId="{0BC907EF-77DC-9F43-8236-77721EABF492}" sibTransId="{B822399A-B269-4D49-A456-4BDD900C3D10}"/>
    <dgm:cxn modelId="{DE7322E8-BF66-D041-91E0-E070452C0156}" type="presOf" srcId="{37379246-36EE-CE4C-BD66-3D969EB1CAA9}" destId="{B35C8FB2-4FBD-2F4D-BAF4-072DAFB557CA}" srcOrd="0" destOrd="0" presId="urn:microsoft.com/office/officeart/2005/8/layout/pyramid1"/>
    <dgm:cxn modelId="{BB2B1C45-5534-FE4C-ACC8-07E54ACC8910}" type="presParOf" srcId="{FCEBF2C6-3E9E-4E46-B81A-94D1548A9724}" destId="{5EFBF117-C74B-5F48-A947-AFAB56537C2D}" srcOrd="0" destOrd="0" presId="urn:microsoft.com/office/officeart/2005/8/layout/pyramid1"/>
    <dgm:cxn modelId="{A5A91BAB-0E11-704F-A719-F0A87DBEA1E4}" type="presParOf" srcId="{5EFBF117-C74B-5F48-A947-AFAB56537C2D}" destId="{AB6FABEC-42F3-AE46-963A-226937030364}" srcOrd="0" destOrd="0" presId="urn:microsoft.com/office/officeart/2005/8/layout/pyramid1"/>
    <dgm:cxn modelId="{FF85DC8E-1488-C348-BBBA-7AD22B7AEBBD}" type="presParOf" srcId="{5EFBF117-C74B-5F48-A947-AFAB56537C2D}" destId="{DB352025-CE3C-6A4C-AE14-210B6BC6213D}" srcOrd="1" destOrd="0" presId="urn:microsoft.com/office/officeart/2005/8/layout/pyramid1"/>
    <dgm:cxn modelId="{40432E6A-D6DB-4F4E-BF07-AA719853F0A3}" type="presParOf" srcId="{FCEBF2C6-3E9E-4E46-B81A-94D1548A9724}" destId="{1FC7B198-4666-2149-9605-4AC4C293B515}" srcOrd="1" destOrd="0" presId="urn:microsoft.com/office/officeart/2005/8/layout/pyramid1"/>
    <dgm:cxn modelId="{12591C29-42D6-864C-8CAF-1F240F1133E3}" type="presParOf" srcId="{1FC7B198-4666-2149-9605-4AC4C293B515}" destId="{5F9AC3F9-0079-5541-B888-0B335E7C42CC}" srcOrd="0" destOrd="0" presId="urn:microsoft.com/office/officeart/2005/8/layout/pyramid1"/>
    <dgm:cxn modelId="{E1F8E723-3F31-6C4B-830A-7096F974DCEE}" type="presParOf" srcId="{1FC7B198-4666-2149-9605-4AC4C293B515}" destId="{27E2F704-E72A-E340-A33F-8A341F6CC148}" srcOrd="1" destOrd="0" presId="urn:microsoft.com/office/officeart/2005/8/layout/pyramid1"/>
    <dgm:cxn modelId="{88951244-024C-384B-BA40-93BB70B4BF56}" type="presParOf" srcId="{FCEBF2C6-3E9E-4E46-B81A-94D1548A9724}" destId="{5F4CBBFD-C60C-DB42-A6CA-C1831E2B13B1}" srcOrd="2" destOrd="0" presId="urn:microsoft.com/office/officeart/2005/8/layout/pyramid1"/>
    <dgm:cxn modelId="{3C4F33B3-0884-FA46-8A18-42CB8B16ADAC}" type="presParOf" srcId="{5F4CBBFD-C60C-DB42-A6CA-C1831E2B13B1}" destId="{B35C8FB2-4FBD-2F4D-BAF4-072DAFB557CA}" srcOrd="0" destOrd="0" presId="urn:microsoft.com/office/officeart/2005/8/layout/pyramid1"/>
    <dgm:cxn modelId="{4F879A0B-DA04-304B-90AF-377A6F088442}" type="presParOf" srcId="{5F4CBBFD-C60C-DB42-A6CA-C1831E2B13B1}" destId="{F56A7BF0-7954-304C-86E7-A88D8B9350C7}"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6FABEC-42F3-AE46-963A-226937030364}">
      <dsp:nvSpPr>
        <dsp:cNvPr id="0" name=""/>
        <dsp:cNvSpPr/>
      </dsp:nvSpPr>
      <dsp:spPr>
        <a:xfrm>
          <a:off x="1557573" y="0"/>
          <a:ext cx="2766172" cy="2171522"/>
        </a:xfrm>
        <a:prstGeom prst="trapezoid">
          <a:avLst>
            <a:gd name="adj" fmla="val 63692"/>
          </a:avLst>
        </a:prstGeom>
        <a:solidFill>
          <a:schemeClr val="tx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180000" numCol="1" spcCol="1270" anchor="b" anchorCtr="0">
          <a:noAutofit/>
        </a:bodyPr>
        <a:lstStyle/>
        <a:p>
          <a:pPr marL="0" lvl="0" indent="0" algn="ctr" defTabSz="800100">
            <a:lnSpc>
              <a:spcPct val="100000"/>
            </a:lnSpc>
            <a:spcBef>
              <a:spcPct val="0"/>
            </a:spcBef>
            <a:spcAft>
              <a:spcPts val="0"/>
            </a:spcAft>
            <a:buNone/>
          </a:pPr>
          <a:r>
            <a:rPr lang="de-DE" sz="1800" kern="1200">
              <a:solidFill>
                <a:schemeClr val="accent3"/>
              </a:solidFill>
              <a:latin typeface="+mn-lt"/>
            </a:rPr>
            <a:t>Straf-</a:t>
          </a:r>
          <a:br>
            <a:rPr lang="de-DE" sz="1800" kern="1200">
              <a:solidFill>
                <a:schemeClr val="accent3"/>
              </a:solidFill>
              <a:latin typeface="+mn-lt"/>
            </a:rPr>
          </a:br>
          <a:r>
            <a:rPr lang="de-DE" sz="1800" kern="1200">
              <a:solidFill>
                <a:schemeClr val="accent3"/>
              </a:solidFill>
              <a:latin typeface="+mn-lt"/>
            </a:rPr>
            <a:t>rechtlich</a:t>
          </a:r>
        </a:p>
        <a:p>
          <a:pPr marL="0" lvl="0" indent="0" algn="ctr" defTabSz="800100">
            <a:lnSpc>
              <a:spcPct val="100000"/>
            </a:lnSpc>
            <a:spcBef>
              <a:spcPct val="0"/>
            </a:spcBef>
            <a:spcAft>
              <a:spcPts val="0"/>
            </a:spcAft>
            <a:buNone/>
          </a:pPr>
          <a:r>
            <a:rPr lang="de-DE" sz="1800" kern="1200">
              <a:solidFill>
                <a:schemeClr val="accent3"/>
              </a:solidFill>
              <a:latin typeface="+mn-lt"/>
            </a:rPr>
            <a:t>relevante </a:t>
          </a:r>
          <a:br>
            <a:rPr lang="de-DE" sz="1800" kern="1200">
              <a:solidFill>
                <a:schemeClr val="accent3"/>
              </a:solidFill>
              <a:latin typeface="+mn-lt"/>
            </a:rPr>
          </a:br>
          <a:r>
            <a:rPr lang="de-DE" sz="1800" kern="1200">
              <a:solidFill>
                <a:schemeClr val="accent3"/>
              </a:solidFill>
              <a:latin typeface="+mn-lt"/>
            </a:rPr>
            <a:t>sexualisierte </a:t>
          </a:r>
        </a:p>
        <a:p>
          <a:pPr marL="0" lvl="0" indent="0" algn="ctr" defTabSz="800100">
            <a:lnSpc>
              <a:spcPct val="100000"/>
            </a:lnSpc>
            <a:spcBef>
              <a:spcPct val="0"/>
            </a:spcBef>
            <a:spcAft>
              <a:spcPts val="0"/>
            </a:spcAft>
            <a:buNone/>
          </a:pPr>
          <a:r>
            <a:rPr lang="de-DE" sz="1800" kern="1200">
              <a:solidFill>
                <a:schemeClr val="accent3"/>
              </a:solidFill>
              <a:latin typeface="+mn-lt"/>
            </a:rPr>
            <a:t>Gewalt</a:t>
          </a:r>
        </a:p>
      </dsp:txBody>
      <dsp:txXfrm>
        <a:off x="1557573" y="0"/>
        <a:ext cx="2766172" cy="2171522"/>
      </dsp:txXfrm>
    </dsp:sp>
    <dsp:sp modelId="{5F9AC3F9-0079-5541-B888-0B335E7C42CC}">
      <dsp:nvSpPr>
        <dsp:cNvPr id="0" name=""/>
        <dsp:cNvSpPr/>
      </dsp:nvSpPr>
      <dsp:spPr>
        <a:xfrm>
          <a:off x="778786" y="2171522"/>
          <a:ext cx="4323746" cy="1222738"/>
        </a:xfrm>
        <a:prstGeom prst="trapezoid">
          <a:avLst>
            <a:gd name="adj" fmla="val 63692"/>
          </a:avLst>
        </a:prstGeom>
        <a:solidFill>
          <a:schemeClr val="accent1"/>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a:solidFill>
                <a:schemeClr val="accent3"/>
              </a:solidFill>
              <a:latin typeface="+mn-lt"/>
            </a:rPr>
            <a:t>Sexuelle Übergriffe</a:t>
          </a:r>
        </a:p>
      </dsp:txBody>
      <dsp:txXfrm>
        <a:off x="1535442" y="2171522"/>
        <a:ext cx="2810435" cy="1222738"/>
      </dsp:txXfrm>
    </dsp:sp>
    <dsp:sp modelId="{B35C8FB2-4FBD-2F4D-BAF4-072DAFB557CA}">
      <dsp:nvSpPr>
        <dsp:cNvPr id="0" name=""/>
        <dsp:cNvSpPr/>
      </dsp:nvSpPr>
      <dsp:spPr>
        <a:xfrm>
          <a:off x="0" y="3394261"/>
          <a:ext cx="5881320" cy="1222738"/>
        </a:xfrm>
        <a:prstGeom prst="trapezoid">
          <a:avLst>
            <a:gd name="adj" fmla="val 63692"/>
          </a:avLst>
        </a:prstGeom>
        <a:solidFill>
          <a:schemeClr val="accent2"/>
        </a:solidFill>
        <a:ln w="254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de-DE" sz="1800" kern="1200">
              <a:solidFill>
                <a:schemeClr val="accent3"/>
              </a:solidFill>
              <a:latin typeface="+mn-lt"/>
            </a:rPr>
            <a:t>Sexuelle Grenzverletzungen (unabsichtlich)</a:t>
          </a:r>
        </a:p>
      </dsp:txBody>
      <dsp:txXfrm>
        <a:off x="1029230" y="3394261"/>
        <a:ext cx="3822858" cy="122273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defTabSz="914400">
              <a:lnSpc>
                <a:spcPct val="90000"/>
              </a:lnSpc>
            </a:pPr>
            <a:r>
              <a:rPr lang="en-US" sz="4400" b="0" u="none" strike="noStrike">
                <a:solidFill>
                  <a:schemeClr val="dk1"/>
                </a:solidFill>
                <a:effectLst/>
                <a:uFillTx/>
                <a:latin typeface="BundesSans Office"/>
              </a:rPr>
              <a:t>Folie mittels Klicken verschieben</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lgn="l">
              <a:buNone/>
            </a:pPr>
            <a:r>
              <a:rPr lang="de-DE" sz="2000" b="0" u="none" strike="noStrike">
                <a:solidFill>
                  <a:srgbClr val="000000"/>
                </a:solidFill>
                <a:effectLst/>
                <a:uFillTx/>
                <a:latin typeface="Calibri"/>
              </a:rPr>
              <a:t>Format der Notizen mittels Klicken bearbeiten</a:t>
            </a:r>
          </a:p>
        </p:txBody>
      </p:sp>
      <p:sp>
        <p:nvSpPr>
          <p:cNvPr id="43"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lgn="l">
              <a:buNone/>
            </a:pPr>
            <a:r>
              <a:rPr lang="de-DE" sz="1400" b="0" u="none" strike="noStrike">
                <a:solidFill>
                  <a:srgbClr val="000000"/>
                </a:solidFill>
                <a:effectLst/>
                <a:uFillTx/>
                <a:latin typeface="Calibri"/>
              </a:rPr>
              <a:t>&lt;Kopfzeile&gt;</a:t>
            </a:r>
          </a:p>
        </p:txBody>
      </p:sp>
      <p:sp>
        <p:nvSpPr>
          <p:cNvPr id="44" name="PlaceHolder 4"/>
          <p:cNvSpPr>
            <a:spLocks noGrp="1"/>
          </p:cNvSpPr>
          <p:nvPr>
            <p:ph type="dt" idx="9"/>
          </p:nvPr>
        </p:nvSpPr>
        <p:spPr>
          <a:xfrm>
            <a:off x="4278960" y="0"/>
            <a:ext cx="3280680" cy="534240"/>
          </a:xfrm>
          <a:prstGeom prst="rect">
            <a:avLst/>
          </a:prstGeom>
          <a:noFill/>
          <a:ln w="0">
            <a:noFill/>
          </a:ln>
        </p:spPr>
        <p:txBody>
          <a:bodyPr lIns="0" tIns="0" rIns="0" bIns="0" anchor="t">
            <a:noAutofit/>
          </a:bodyPr>
          <a:lstStyle>
            <a:lvl1pPr indent="0" algn="r">
              <a:buNone/>
              <a:defRPr lang="de-DE" sz="1400" b="0" u="none" strike="noStrike">
                <a:solidFill>
                  <a:srgbClr val="000000"/>
                </a:solidFill>
                <a:effectLst/>
                <a:uFillTx/>
                <a:latin typeface="Calibri"/>
              </a:defRPr>
            </a:lvl1pPr>
          </a:lstStyle>
          <a:p>
            <a:pPr indent="0" algn="r">
              <a:buNone/>
            </a:pPr>
            <a:r>
              <a:rPr lang="de-DE" sz="1400" b="0" u="none" strike="noStrike">
                <a:solidFill>
                  <a:srgbClr val="000000"/>
                </a:solidFill>
                <a:effectLst/>
                <a:uFillTx/>
                <a:latin typeface="Calibri"/>
              </a:rPr>
              <a:t>&lt;Datum/Uhrzeit&gt;</a:t>
            </a:r>
          </a:p>
        </p:txBody>
      </p:sp>
      <p:sp>
        <p:nvSpPr>
          <p:cNvPr id="45" name="PlaceHolder 5"/>
          <p:cNvSpPr>
            <a:spLocks noGrp="1"/>
          </p:cNvSpPr>
          <p:nvPr>
            <p:ph type="ftr" idx="10"/>
          </p:nvPr>
        </p:nvSpPr>
        <p:spPr>
          <a:xfrm>
            <a:off x="0" y="10157400"/>
            <a:ext cx="3280680" cy="534240"/>
          </a:xfrm>
          <a:prstGeom prst="rect">
            <a:avLst/>
          </a:prstGeom>
          <a:noFill/>
          <a:ln w="0">
            <a:noFill/>
          </a:ln>
        </p:spPr>
        <p:txBody>
          <a:bodyPr lIns="0" tIns="0" rIns="0" bIns="0" anchor="b">
            <a:noAutofit/>
          </a:bodyPr>
          <a:lstStyle>
            <a:lvl1pPr indent="0" algn="l">
              <a:buNone/>
              <a:defRPr lang="de-DE" sz="1400" b="0" u="none" strike="noStrike">
                <a:solidFill>
                  <a:srgbClr val="000000"/>
                </a:solidFill>
                <a:effectLst/>
                <a:uFillTx/>
                <a:latin typeface="Calibri"/>
              </a:defRPr>
            </a:lvl1pPr>
          </a:lstStyle>
          <a:p>
            <a:pPr indent="0" algn="l">
              <a:buNone/>
            </a:pPr>
            <a:r>
              <a:rPr lang="de-DE" sz="1400" b="0" u="none" strike="noStrike">
                <a:solidFill>
                  <a:srgbClr val="000000"/>
                </a:solidFill>
                <a:effectLst/>
                <a:uFillTx/>
                <a:latin typeface="Calibri"/>
              </a:rPr>
              <a:t>&lt;Fußzeile&gt;</a:t>
            </a:r>
          </a:p>
        </p:txBody>
      </p:sp>
      <p:sp>
        <p:nvSpPr>
          <p:cNvPr id="46" name="PlaceHolder 6"/>
          <p:cNvSpPr>
            <a:spLocks noGrp="1"/>
          </p:cNvSpPr>
          <p:nvPr>
            <p:ph type="sldNum" idx="11"/>
          </p:nvPr>
        </p:nvSpPr>
        <p:spPr>
          <a:xfrm>
            <a:off x="4278960" y="10157400"/>
            <a:ext cx="3280680" cy="534240"/>
          </a:xfrm>
          <a:prstGeom prst="rect">
            <a:avLst/>
          </a:prstGeom>
          <a:noFill/>
          <a:ln w="0">
            <a:noFill/>
          </a:ln>
        </p:spPr>
        <p:txBody>
          <a:bodyPr lIns="0" tIns="0" rIns="0" bIns="0" anchor="b">
            <a:noAutofit/>
          </a:bodyPr>
          <a:lstStyle>
            <a:lvl1pPr indent="0" algn="r">
              <a:buNone/>
              <a:defRPr lang="de-DE" sz="1400" b="0" u="none" strike="noStrike">
                <a:solidFill>
                  <a:srgbClr val="000000"/>
                </a:solidFill>
                <a:effectLst/>
                <a:uFillTx/>
                <a:latin typeface="Calibri"/>
              </a:defRPr>
            </a:lvl1pPr>
          </a:lstStyle>
          <a:p>
            <a:pPr indent="0" algn="r">
              <a:buNone/>
            </a:pPr>
            <a:fld id="{DF88699D-ABAB-4F75-961F-C213366DDBBB}" type="slidenum">
              <a:rPr lang="de-DE" sz="1400" b="0" u="none" strike="noStrike">
                <a:solidFill>
                  <a:srgbClr val="000000"/>
                </a:solidFill>
                <a:effectLst/>
                <a:uFillTx/>
                <a:latin typeface="Calibri"/>
              </a:rPr>
              <a:t>‹Nr.›</a:t>
            </a:fld>
            <a:endParaRPr lang="de-DE" sz="1400" b="0" u="none" strike="noStrike">
              <a:solidFill>
                <a:srgbClr val="000000"/>
              </a:solidFill>
              <a:effectLst/>
              <a:uFillTx/>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noRot="1" noChangeAspect="1"/>
          </p:cNvSpPr>
          <p:nvPr>
            <p:ph type="sldImg"/>
          </p:nvPr>
        </p:nvSpPr>
        <p:spPr>
          <a:xfrm>
            <a:off x="685800" y="1143000"/>
            <a:ext cx="5486400" cy="3086100"/>
          </a:xfrm>
          <a:prstGeom prst="rect">
            <a:avLst/>
          </a:prstGeom>
          <a:ln w="0">
            <a:noFill/>
          </a:ln>
        </p:spPr>
      </p:sp>
      <p:sp>
        <p:nvSpPr>
          <p:cNvPr id="23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endParaRPr lang="de-DE" sz="1800" b="0" u="none" strike="noStrike">
              <a:solidFill>
                <a:srgbClr val="000000"/>
              </a:solidFill>
              <a:effectLst/>
              <a:uFillTx/>
              <a:latin typeface="Calibri"/>
            </a:endParaRPr>
          </a:p>
        </p:txBody>
      </p:sp>
      <p:sp>
        <p:nvSpPr>
          <p:cNvPr id="232" name="PlaceHolder 3"/>
          <p:cNvSpPr>
            <a:spLocks noGrp="1"/>
          </p:cNvSpPr>
          <p:nvPr>
            <p:ph type="sldNum" idx="30"/>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1C627D07-C1EC-4C3E-9CB0-6BF47A8A107C}" type="slidenum">
              <a:rPr lang="de-DE" sz="1200" b="0" u="none" strike="noStrike">
                <a:solidFill>
                  <a:srgbClr val="000000"/>
                </a:solidFill>
                <a:effectLst/>
                <a:uFillTx/>
                <a:latin typeface="Calibri"/>
              </a:rPr>
              <a:t>1</a:t>
            </a:fld>
            <a:endParaRPr lang="de-DE" sz="1200" b="0" u="none" strike="noStrike">
              <a:solidFill>
                <a:srgbClr val="000000"/>
              </a:solidFill>
              <a:effectLst/>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noRot="1" noChangeAspect="1"/>
          </p:cNvSpPr>
          <p:nvPr>
            <p:ph type="sldImg"/>
          </p:nvPr>
        </p:nvSpPr>
        <p:spPr>
          <a:xfrm>
            <a:off x="685800" y="1143000"/>
            <a:ext cx="5486400" cy="3086100"/>
          </a:xfrm>
          <a:prstGeom prst="rect">
            <a:avLst/>
          </a:prstGeom>
          <a:ln w="0">
            <a:noFill/>
          </a:ln>
        </p:spPr>
      </p:sp>
      <p:sp>
        <p:nvSpPr>
          <p:cNvPr id="23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1200" b="0" i="1" u="none" strike="noStrike">
                <a:solidFill>
                  <a:srgbClr val="000000"/>
                </a:solidFill>
                <a:effectLst/>
                <a:uFillTx/>
                <a:latin typeface="Lucida Sans"/>
                <a:ea typeface="Calibri"/>
              </a:rPr>
              <a:t>Kennen die Jugendlichen an Ihrer Schule diese Rechte?</a:t>
            </a:r>
            <a:endParaRPr lang="de-DE" sz="1200" b="0" u="none" strike="noStrike">
              <a:solidFill>
                <a:srgbClr val="000000"/>
              </a:solidFill>
              <a:effectLst/>
              <a:uFillTx/>
              <a:latin typeface="Calibri"/>
            </a:endParaRPr>
          </a:p>
        </p:txBody>
      </p:sp>
      <p:sp>
        <p:nvSpPr>
          <p:cNvPr id="235" name="PlaceHolder 3"/>
          <p:cNvSpPr>
            <a:spLocks noGrp="1"/>
          </p:cNvSpPr>
          <p:nvPr>
            <p:ph type="sldNum" idx="31"/>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3F89B787-113F-436F-AA55-32F7A9EA0269}" type="slidenum">
              <a:rPr lang="de-DE" sz="1200" b="0" u="none" strike="noStrike">
                <a:solidFill>
                  <a:srgbClr val="000000"/>
                </a:solidFill>
                <a:effectLst/>
                <a:uFillTx/>
                <a:latin typeface="Calibri"/>
              </a:rPr>
              <a:t>12</a:t>
            </a:fld>
            <a:endParaRPr lang="de-DE" sz="1200" b="0" u="none" strike="noStrike">
              <a:solidFill>
                <a:srgbClr val="000000"/>
              </a:solidFill>
              <a:effectLst/>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PlaceHolder 1"/>
          <p:cNvSpPr>
            <a:spLocks noGrp="1" noRot="1" noChangeAspect="1"/>
          </p:cNvSpPr>
          <p:nvPr>
            <p:ph type="sldImg"/>
          </p:nvPr>
        </p:nvSpPr>
        <p:spPr>
          <a:xfrm>
            <a:off x="685800" y="1143000"/>
            <a:ext cx="5486400" cy="3086100"/>
          </a:xfrm>
          <a:prstGeom prst="rect">
            <a:avLst/>
          </a:prstGeom>
          <a:ln w="0">
            <a:noFill/>
          </a:ln>
        </p:spPr>
      </p:sp>
      <p:sp>
        <p:nvSpPr>
          <p:cNvPr id="23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endParaRPr lang="de-DE" sz="1800" b="0" u="none" strike="noStrike">
              <a:solidFill>
                <a:srgbClr val="000000"/>
              </a:solidFill>
              <a:effectLst/>
              <a:uFillTx/>
              <a:latin typeface="Calibri"/>
            </a:endParaRPr>
          </a:p>
        </p:txBody>
      </p:sp>
      <p:sp>
        <p:nvSpPr>
          <p:cNvPr id="238" name="PlaceHolder 3"/>
          <p:cNvSpPr>
            <a:spLocks noGrp="1"/>
          </p:cNvSpPr>
          <p:nvPr>
            <p:ph type="sldNum" idx="32"/>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03DFAD86-8E43-45F5-987C-7686646D9719}" type="slidenum">
              <a:rPr lang="de-DE" sz="1200" b="0" u="none" strike="noStrike">
                <a:solidFill>
                  <a:srgbClr val="000000"/>
                </a:solidFill>
                <a:effectLst/>
                <a:uFillTx/>
                <a:latin typeface="Calibri"/>
              </a:rPr>
              <a:t>14</a:t>
            </a:fld>
            <a:endParaRPr lang="de-DE" sz="1200" b="0" u="none" strike="noStrike">
              <a:solidFill>
                <a:srgbClr val="000000"/>
              </a:solidFill>
              <a:effectLst/>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noRot="1" noChangeAspect="1"/>
          </p:cNvSpPr>
          <p:nvPr>
            <p:ph type="sldImg"/>
          </p:nvPr>
        </p:nvSpPr>
        <p:spPr>
          <a:xfrm>
            <a:off x="685800" y="1143000"/>
            <a:ext cx="5486400" cy="3086100"/>
          </a:xfrm>
          <a:prstGeom prst="rect">
            <a:avLst/>
          </a:prstGeom>
          <a:ln w="0">
            <a:noFill/>
          </a:ln>
        </p:spPr>
      </p:sp>
      <p:sp>
        <p:nvSpPr>
          <p:cNvPr id="24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343080" indent="-343080" algn="l">
              <a:lnSpc>
                <a:spcPct val="115000"/>
              </a:lnSpc>
              <a:buClr>
                <a:srgbClr val="000000"/>
              </a:buClr>
              <a:buFont typeface="Symbol" charset="2"/>
              <a:buChar char=""/>
              <a:tabLst>
                <a:tab pos="457200" algn="l"/>
              </a:tabLst>
            </a:pPr>
            <a:r>
              <a:rPr lang="de-DE" sz="1200" b="0" i="1" u="none" strike="noStrike">
                <a:solidFill>
                  <a:srgbClr val="000000"/>
                </a:solidFill>
                <a:effectLst/>
                <a:uFillTx/>
                <a:latin typeface="Lucida Sans"/>
                <a:ea typeface="Calibri"/>
              </a:rPr>
              <a:t>Welche Situationen oder Verhaltensweisen im Video lassen sich als sexuelle Grenzverletzung oder sexualisierte Gewalt einordnen?</a:t>
            </a:r>
            <a:endParaRPr lang="de-DE" sz="1200" b="0" u="none" strike="noStrike">
              <a:solidFill>
                <a:srgbClr val="000000"/>
              </a:solidFill>
              <a:effectLst/>
              <a:uFillTx/>
              <a:latin typeface="Calibri"/>
            </a:endParaRPr>
          </a:p>
          <a:p>
            <a:pPr marL="343080" indent="-343080" algn="l">
              <a:lnSpc>
                <a:spcPct val="115000"/>
              </a:lnSpc>
              <a:buClr>
                <a:srgbClr val="000000"/>
              </a:buClr>
              <a:buFont typeface="Symbol" charset="2"/>
              <a:buChar char=""/>
              <a:tabLst>
                <a:tab pos="457200" algn="l"/>
              </a:tabLst>
            </a:pPr>
            <a:r>
              <a:rPr lang="de-DE" sz="1200" b="0" i="1" u="none" strike="noStrike">
                <a:solidFill>
                  <a:srgbClr val="000000"/>
                </a:solidFill>
                <a:effectLst/>
                <a:uFillTx/>
                <a:latin typeface="Lucida Sans"/>
                <a:ea typeface="Calibri"/>
              </a:rPr>
              <a:t>Welche Handlungen könnten strafrechtlich relevant sein?</a:t>
            </a:r>
            <a:endParaRPr lang="de-DE" sz="1200" b="0" u="none" strike="noStrike">
              <a:solidFill>
                <a:srgbClr val="000000"/>
              </a:solidFill>
              <a:effectLst/>
              <a:uFillTx/>
              <a:latin typeface="Calibri"/>
            </a:endParaRPr>
          </a:p>
        </p:txBody>
      </p:sp>
      <p:sp>
        <p:nvSpPr>
          <p:cNvPr id="241" name="PlaceHolder 3"/>
          <p:cNvSpPr>
            <a:spLocks noGrp="1"/>
          </p:cNvSpPr>
          <p:nvPr>
            <p:ph type="sldNum" idx="33"/>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86D4EC28-8CC7-446F-B550-63A8FF34B1B0}" type="slidenum">
              <a:rPr lang="de-DE" sz="1200" b="0" u="none" strike="noStrike">
                <a:solidFill>
                  <a:srgbClr val="000000"/>
                </a:solidFill>
                <a:effectLst/>
                <a:uFillTx/>
                <a:latin typeface="Calibri"/>
              </a:rPr>
              <a:t>15</a:t>
            </a:fld>
            <a:endParaRPr lang="de-DE" sz="1200" b="0" u="none" strike="noStrike">
              <a:solidFill>
                <a:srgbClr val="000000"/>
              </a:solidFill>
              <a:effectLst/>
              <a:uFillTx/>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noRot="1" noChangeAspect="1"/>
          </p:cNvSpPr>
          <p:nvPr>
            <p:ph type="sldImg"/>
          </p:nvPr>
        </p:nvSpPr>
        <p:spPr>
          <a:xfrm>
            <a:off x="685800" y="1143000"/>
            <a:ext cx="5486400" cy="3086100"/>
          </a:xfrm>
          <a:prstGeom prst="rect">
            <a:avLst/>
          </a:prstGeom>
          <a:ln w="0">
            <a:noFill/>
          </a:ln>
        </p:spPr>
      </p:sp>
      <p:sp>
        <p:nvSpPr>
          <p:cNvPr id="24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endParaRPr lang="de-DE" sz="1800" b="0" u="none" strike="noStrike">
              <a:solidFill>
                <a:srgbClr val="000000"/>
              </a:solidFill>
              <a:effectLst/>
              <a:uFillTx/>
              <a:latin typeface="Calibri"/>
            </a:endParaRPr>
          </a:p>
        </p:txBody>
      </p:sp>
      <p:sp>
        <p:nvSpPr>
          <p:cNvPr id="244" name="PlaceHolder 3"/>
          <p:cNvSpPr>
            <a:spLocks noGrp="1"/>
          </p:cNvSpPr>
          <p:nvPr>
            <p:ph type="sldNum" idx="34"/>
          </p:nvPr>
        </p:nvSpPr>
        <p:spPr>
          <a:xfrm>
            <a:off x="3884760" y="8685360"/>
            <a:ext cx="2971440" cy="458280"/>
          </a:xfrm>
          <a:prstGeom prst="rect">
            <a:avLst/>
          </a:prstGeom>
          <a:noFill/>
          <a:ln w="0">
            <a:noFill/>
          </a:ln>
        </p:spPr>
        <p:txBody>
          <a:bodyPr lIns="91440" tIns="45720" rIns="91440" bIns="45720" anchor="b">
            <a:noAutofit/>
          </a:bodyPr>
          <a:lstStyle>
            <a:lvl1pPr indent="0" algn="r" defTabSz="457200">
              <a:lnSpc>
                <a:spcPct val="100000"/>
              </a:lnSpc>
              <a:buNone/>
              <a:defRPr lang="de-DE" sz="1200" b="0" u="none" strike="noStrike">
                <a:solidFill>
                  <a:schemeClr val="dk1"/>
                </a:solidFill>
                <a:effectLst/>
                <a:uFillTx/>
                <a:latin typeface="+mn-lt"/>
                <a:ea typeface="+mn-ea"/>
              </a:defRPr>
            </a:lvl1pPr>
          </a:lstStyle>
          <a:p>
            <a:pPr indent="0" algn="r" defTabSz="457200">
              <a:lnSpc>
                <a:spcPct val="100000"/>
              </a:lnSpc>
              <a:buNone/>
            </a:pPr>
            <a:fld id="{3691B298-F8E3-4C6B-BD3C-F31E35132FF7}" type="slidenum">
              <a:rPr lang="de-DE" sz="1200" b="0" u="none" strike="noStrike">
                <a:solidFill>
                  <a:schemeClr val="dk1"/>
                </a:solidFill>
                <a:effectLst/>
                <a:uFillTx/>
                <a:latin typeface="+mn-lt"/>
                <a:ea typeface="+mn-ea"/>
              </a:rPr>
              <a:t>24</a:t>
            </a:fld>
            <a:endParaRPr lang="de-DE" sz="1200" b="0" u="none" strike="noStrike">
              <a:solidFill>
                <a:srgbClr val="000000"/>
              </a:solidFill>
              <a:effectLst/>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noRot="1" noChangeAspect="1"/>
          </p:cNvSpPr>
          <p:nvPr>
            <p:ph type="sldImg"/>
          </p:nvPr>
        </p:nvSpPr>
        <p:spPr>
          <a:xfrm>
            <a:off x="685800" y="1143000"/>
            <a:ext cx="5486400" cy="3086100"/>
          </a:xfrm>
          <a:prstGeom prst="rect">
            <a:avLst/>
          </a:prstGeom>
          <a:ln w="0">
            <a:noFill/>
          </a:ln>
        </p:spPr>
      </p:sp>
      <p:sp>
        <p:nvSpPr>
          <p:cNvPr id="24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endParaRPr lang="de-DE" sz="1800" b="0" u="none" strike="noStrike">
              <a:solidFill>
                <a:srgbClr val="000000"/>
              </a:solidFill>
              <a:effectLst/>
              <a:uFillTx/>
              <a:latin typeface="Calibri"/>
            </a:endParaRPr>
          </a:p>
        </p:txBody>
      </p:sp>
      <p:sp>
        <p:nvSpPr>
          <p:cNvPr id="247" name="PlaceHolder 3"/>
          <p:cNvSpPr>
            <a:spLocks noGrp="1"/>
          </p:cNvSpPr>
          <p:nvPr>
            <p:ph type="sldNum" idx="35"/>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D254B177-AE6C-4D95-A6BF-72BB1196C981}" type="slidenum">
              <a:rPr lang="de-DE" sz="1200" b="0" u="none" strike="noStrike">
                <a:solidFill>
                  <a:srgbClr val="000000"/>
                </a:solidFill>
                <a:effectLst/>
                <a:uFillTx/>
                <a:latin typeface="Calibri"/>
              </a:rPr>
              <a:t>29</a:t>
            </a:fld>
            <a:endParaRPr lang="de-DE" sz="1200" b="0" u="none" strike="noStrike">
              <a:solidFill>
                <a:srgbClr val="000000"/>
              </a:solidFill>
              <a:effectLst/>
              <a:uFillTx/>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laceHolder 1"/>
          <p:cNvSpPr>
            <a:spLocks noGrp="1" noRot="1" noChangeAspect="1"/>
          </p:cNvSpPr>
          <p:nvPr>
            <p:ph type="sldImg"/>
          </p:nvPr>
        </p:nvSpPr>
        <p:spPr>
          <a:xfrm>
            <a:off x="685800" y="1143000"/>
            <a:ext cx="5486400" cy="3086100"/>
          </a:xfrm>
          <a:prstGeom prst="rect">
            <a:avLst/>
          </a:prstGeom>
          <a:ln w="0">
            <a:noFill/>
          </a:ln>
        </p:spPr>
      </p:sp>
      <p:sp>
        <p:nvSpPr>
          <p:cNvPr id="24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endParaRPr lang="de-DE" sz="1800" b="0" u="none" strike="noStrike">
              <a:solidFill>
                <a:srgbClr val="000000"/>
              </a:solidFill>
              <a:effectLst/>
              <a:uFillTx/>
              <a:latin typeface="Calibri"/>
            </a:endParaRPr>
          </a:p>
        </p:txBody>
      </p:sp>
      <p:sp>
        <p:nvSpPr>
          <p:cNvPr id="250" name="PlaceHolder 3"/>
          <p:cNvSpPr>
            <a:spLocks noGrp="1"/>
          </p:cNvSpPr>
          <p:nvPr>
            <p:ph type="sldNum" idx="3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400EE2C8-B509-43A4-94FC-76A62D7C9290}" type="slidenum">
              <a:rPr lang="de-DE" sz="1200" b="0" u="none" strike="noStrike">
                <a:solidFill>
                  <a:srgbClr val="000000"/>
                </a:solidFill>
                <a:effectLst/>
                <a:uFillTx/>
                <a:latin typeface="Calibri"/>
              </a:rPr>
              <a:t>40</a:t>
            </a:fld>
            <a:endParaRPr lang="de-DE" sz="1200" b="0" u="none" strike="noStrike">
              <a:solidFill>
                <a:srgbClr val="000000"/>
              </a:solidFill>
              <a:effectLst/>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noRot="1" noChangeAspect="1"/>
          </p:cNvSpPr>
          <p:nvPr>
            <p:ph type="sldImg"/>
          </p:nvPr>
        </p:nvSpPr>
        <p:spPr>
          <a:xfrm>
            <a:off x="685800" y="1143000"/>
            <a:ext cx="5486400" cy="3086100"/>
          </a:xfrm>
          <a:prstGeom prst="rect">
            <a:avLst/>
          </a:prstGeom>
          <a:ln w="0">
            <a:noFill/>
          </a:ln>
        </p:spPr>
      </p:sp>
      <p:sp>
        <p:nvSpPr>
          <p:cNvPr id="25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343080" indent="-343080" algn="l">
              <a:lnSpc>
                <a:spcPct val="107000"/>
              </a:lnSpc>
              <a:buClr>
                <a:srgbClr val="000000"/>
              </a:buClr>
              <a:buFont typeface="Symbol" charset="2"/>
              <a:buChar char=""/>
            </a:pPr>
            <a:r>
              <a:rPr lang="de-DE" sz="1200" b="0" u="none" strike="noStrike">
                <a:solidFill>
                  <a:srgbClr val="000000"/>
                </a:solidFill>
                <a:effectLst/>
                <a:uFillTx/>
                <a:latin typeface="Lucida Sans"/>
                <a:ea typeface="Times New Roman"/>
              </a:rPr>
              <a:t>Wo waren die Unterschiede klar?</a:t>
            </a:r>
            <a:endParaRPr lang="de-DE" sz="1200" b="0" u="none" strike="noStrike">
              <a:solidFill>
                <a:srgbClr val="000000"/>
              </a:solidFill>
              <a:effectLst/>
              <a:uFillTx/>
              <a:latin typeface="Calibri"/>
            </a:endParaRPr>
          </a:p>
          <a:p>
            <a:pPr marL="343080" indent="-343080" algn="l">
              <a:lnSpc>
                <a:spcPct val="107000"/>
              </a:lnSpc>
              <a:buClr>
                <a:srgbClr val="000000"/>
              </a:buClr>
              <a:buFont typeface="Symbol" charset="2"/>
              <a:buChar char=""/>
            </a:pPr>
            <a:r>
              <a:rPr lang="de-DE" sz="1200" b="0" u="none" strike="noStrike">
                <a:solidFill>
                  <a:srgbClr val="000000"/>
                </a:solidFill>
                <a:effectLst/>
                <a:uFillTx/>
                <a:latin typeface="Lucida Sans"/>
                <a:ea typeface="Times New Roman"/>
              </a:rPr>
              <a:t>Wo gab es Überschneidungen oder Unsicherheiten?</a:t>
            </a:r>
            <a:endParaRPr lang="de-DE" sz="1200" b="0" u="none" strike="noStrike">
              <a:solidFill>
                <a:srgbClr val="000000"/>
              </a:solidFill>
              <a:effectLst/>
              <a:uFillTx/>
              <a:latin typeface="Calibri"/>
            </a:endParaRPr>
          </a:p>
          <a:p>
            <a:pPr marL="343080" indent="-343080" algn="l">
              <a:lnSpc>
                <a:spcPct val="107000"/>
              </a:lnSpc>
              <a:spcAft>
                <a:spcPts val="799"/>
              </a:spcAft>
              <a:buClr>
                <a:srgbClr val="000000"/>
              </a:buClr>
              <a:buFont typeface="Symbol" charset="2"/>
              <a:buChar char=""/>
            </a:pPr>
            <a:r>
              <a:rPr lang="de-DE" sz="1200" b="0" u="none" strike="noStrike">
                <a:solidFill>
                  <a:srgbClr val="000000"/>
                </a:solidFill>
                <a:effectLst/>
                <a:uFillTx/>
                <a:latin typeface="Lucida Sans"/>
                <a:ea typeface="Times New Roman"/>
              </a:rPr>
              <a:t>Welche Aspekte wurden als besonders herausfordernd für Schulen benannt?</a:t>
            </a:r>
            <a:endParaRPr lang="de-DE" sz="1200" b="0" u="none" strike="noStrike">
              <a:solidFill>
                <a:srgbClr val="000000"/>
              </a:solidFill>
              <a:effectLst/>
              <a:uFillTx/>
              <a:latin typeface="Calibri"/>
            </a:endParaRPr>
          </a:p>
        </p:txBody>
      </p:sp>
      <p:sp>
        <p:nvSpPr>
          <p:cNvPr id="253" name="PlaceHolder 3"/>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71D18D4F-83BE-4FC8-947F-E081295FDFB2}" type="slidenum">
              <a:rPr lang="de-DE" sz="1200" b="0" u="none" strike="noStrike">
                <a:solidFill>
                  <a:srgbClr val="000000"/>
                </a:solidFill>
                <a:effectLst/>
                <a:uFillTx/>
                <a:latin typeface="Calibri"/>
              </a:rPr>
              <a:t>45</a:t>
            </a:fld>
            <a:endParaRPr lang="de-DE" sz="1200" b="0" u="none" strike="noStrike">
              <a:solidFill>
                <a:srgbClr val="000000"/>
              </a:solidFill>
              <a:effectLst/>
              <a:uFillTx/>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noRot="1" noChangeAspect="1"/>
          </p:cNvSpPr>
          <p:nvPr>
            <p:ph type="sldImg"/>
          </p:nvPr>
        </p:nvSpPr>
        <p:spPr>
          <a:xfrm>
            <a:off x="685800" y="1143000"/>
            <a:ext cx="5486400" cy="3086100"/>
          </a:xfrm>
          <a:prstGeom prst="rect">
            <a:avLst/>
          </a:prstGeom>
          <a:ln w="0">
            <a:noFill/>
          </a:ln>
        </p:spPr>
      </p:sp>
      <p:sp>
        <p:nvSpPr>
          <p:cNvPr id="25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343080" indent="-343080" algn="l">
              <a:lnSpc>
                <a:spcPct val="107000"/>
              </a:lnSpc>
              <a:buClr>
                <a:srgbClr val="000000"/>
              </a:buClr>
              <a:buFont typeface="Symbol" charset="2"/>
              <a:buChar char=""/>
            </a:pPr>
            <a:r>
              <a:rPr lang="de-DE" sz="1200" b="0" u="none" strike="noStrike">
                <a:solidFill>
                  <a:srgbClr val="000000"/>
                </a:solidFill>
                <a:effectLst/>
                <a:uFillTx/>
                <a:latin typeface="Lucida Sans"/>
                <a:ea typeface="Times New Roman"/>
              </a:rPr>
              <a:t>Wo waren die Unterschiede klar?</a:t>
            </a:r>
            <a:endParaRPr lang="de-DE" sz="1200" b="0" u="none" strike="noStrike">
              <a:solidFill>
                <a:srgbClr val="000000"/>
              </a:solidFill>
              <a:effectLst/>
              <a:uFillTx/>
              <a:latin typeface="Calibri"/>
            </a:endParaRPr>
          </a:p>
          <a:p>
            <a:pPr marL="343080" indent="-343080" algn="l">
              <a:lnSpc>
                <a:spcPct val="107000"/>
              </a:lnSpc>
              <a:buClr>
                <a:srgbClr val="000000"/>
              </a:buClr>
              <a:buFont typeface="Symbol" charset="2"/>
              <a:buChar char=""/>
            </a:pPr>
            <a:r>
              <a:rPr lang="de-DE" sz="1200" b="0" u="none" strike="noStrike">
                <a:solidFill>
                  <a:srgbClr val="000000"/>
                </a:solidFill>
                <a:effectLst/>
                <a:uFillTx/>
                <a:latin typeface="Lucida Sans"/>
                <a:ea typeface="Times New Roman"/>
              </a:rPr>
              <a:t>Wo gab es Überschneidungen oder Unsicherheiten?</a:t>
            </a:r>
            <a:endParaRPr lang="de-DE" sz="1200" b="0" u="none" strike="noStrike">
              <a:solidFill>
                <a:srgbClr val="000000"/>
              </a:solidFill>
              <a:effectLst/>
              <a:uFillTx/>
              <a:latin typeface="Calibri"/>
            </a:endParaRPr>
          </a:p>
          <a:p>
            <a:pPr marL="343080" indent="-343080" algn="l">
              <a:lnSpc>
                <a:spcPct val="107000"/>
              </a:lnSpc>
              <a:spcAft>
                <a:spcPts val="799"/>
              </a:spcAft>
              <a:buClr>
                <a:srgbClr val="000000"/>
              </a:buClr>
              <a:buFont typeface="Symbol" charset="2"/>
              <a:buChar char=""/>
            </a:pPr>
            <a:r>
              <a:rPr lang="de-DE" sz="1200" b="0" u="none" strike="noStrike">
                <a:solidFill>
                  <a:srgbClr val="000000"/>
                </a:solidFill>
                <a:effectLst/>
                <a:uFillTx/>
                <a:latin typeface="Lucida Sans"/>
                <a:ea typeface="Times New Roman"/>
              </a:rPr>
              <a:t>Welche Aspekte wurden als besonders herausfordernd für Schulen benannt?</a:t>
            </a:r>
            <a:endParaRPr lang="de-DE" sz="1200" b="0" u="none" strike="noStrike">
              <a:solidFill>
                <a:srgbClr val="000000"/>
              </a:solidFill>
              <a:effectLst/>
              <a:uFillTx/>
              <a:latin typeface="Calibri"/>
            </a:endParaRPr>
          </a:p>
        </p:txBody>
      </p:sp>
      <p:sp>
        <p:nvSpPr>
          <p:cNvPr id="256" name="PlaceHolder 3"/>
          <p:cNvSpPr>
            <a:spLocks noGrp="1"/>
          </p:cNvSpPr>
          <p:nvPr>
            <p:ph type="sldNum" idx="38"/>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39B7DEA1-D8F6-4639-B14B-6A502317B365}" type="slidenum">
              <a:rPr lang="de-DE" sz="1200" b="0" u="none" strike="noStrike">
                <a:solidFill>
                  <a:srgbClr val="000000"/>
                </a:solidFill>
                <a:effectLst/>
                <a:uFillTx/>
                <a:latin typeface="Calibri"/>
              </a:rPr>
              <a:t>48</a:t>
            </a:fld>
            <a:endParaRPr lang="de-DE" sz="1200" b="0" u="none" strike="noStrike">
              <a:solidFill>
                <a:srgbClr val="000000"/>
              </a:solidFill>
              <a:effectLst/>
              <a:uFillTx/>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noRot="1" noChangeAspect="1"/>
          </p:cNvSpPr>
          <p:nvPr>
            <p:ph type="sldImg"/>
          </p:nvPr>
        </p:nvSpPr>
        <p:spPr>
          <a:xfrm>
            <a:off x="685800" y="1143000"/>
            <a:ext cx="5486400" cy="3086100"/>
          </a:xfrm>
          <a:prstGeom prst="rect">
            <a:avLst/>
          </a:prstGeom>
          <a:ln w="0">
            <a:noFill/>
          </a:ln>
        </p:spPr>
      </p:sp>
      <p:sp>
        <p:nvSpPr>
          <p:cNvPr id="25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defTabSz="914400">
              <a:lnSpc>
                <a:spcPct val="100000"/>
              </a:lnSpc>
              <a:buNone/>
              <a:tabLst>
                <a:tab pos="0" algn="l"/>
              </a:tabLst>
            </a:pPr>
            <a:r>
              <a:rPr lang="de-DE" sz="1200" b="0" i="1" u="none" strike="noStrike">
                <a:solidFill>
                  <a:srgbClr val="000000"/>
                </a:solidFill>
                <a:effectLst/>
                <a:uFillTx/>
                <a:latin typeface="Lucida Sans"/>
                <a:ea typeface="Calibri"/>
              </a:rPr>
              <a:t>Stellen Sie sich vor: Es ist der nächste Morgen nach der Party. Elif kommt auf Sie zu. Sie wirkt angespannt und sagt zögerlich: ‚Ich muss Ihnen etwas erzählen. Gestern Abend war da was mit Merle. Ich weiß nicht genau, ob das okay war. Ich glaube, sie hat Dinge gemacht, die ich eigentlich nicht wollte. Und dann hat sie mir nachts noch ein Foto geschickt.</a:t>
            </a:r>
            <a:endParaRPr lang="de-DE" sz="1200" b="0" u="none" strike="noStrike">
              <a:solidFill>
                <a:srgbClr val="000000"/>
              </a:solidFill>
              <a:effectLst/>
              <a:uFillTx/>
              <a:latin typeface="Calibri"/>
            </a:endParaRPr>
          </a:p>
        </p:txBody>
      </p:sp>
      <p:sp>
        <p:nvSpPr>
          <p:cNvPr id="259" name="PlaceHolder 3"/>
          <p:cNvSpPr>
            <a:spLocks noGrp="1"/>
          </p:cNvSpPr>
          <p:nvPr>
            <p:ph type="sldNum" idx="39"/>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de-DE" sz="1200" b="0" u="none" strike="noStrike">
                <a:solidFill>
                  <a:srgbClr val="000000"/>
                </a:solidFill>
                <a:effectLst/>
                <a:uFillTx/>
                <a:latin typeface="Calibri"/>
              </a:defRPr>
            </a:lvl1pPr>
          </a:lstStyle>
          <a:p>
            <a:pPr indent="0" algn="r">
              <a:lnSpc>
                <a:spcPct val="100000"/>
              </a:lnSpc>
              <a:buNone/>
            </a:pPr>
            <a:fld id="{D9B910E3-CB01-40A1-A886-8FAC39EBC6E9}" type="slidenum">
              <a:rPr lang="de-DE" sz="1200" b="0" u="none" strike="noStrike">
                <a:solidFill>
                  <a:srgbClr val="000000"/>
                </a:solidFill>
                <a:effectLst/>
                <a:uFillTx/>
                <a:latin typeface="Calibri"/>
              </a:rPr>
              <a:t>54</a:t>
            </a:fld>
            <a:endParaRPr lang="de-DE" sz="1200" b="0" u="none" strike="noStrike">
              <a:solidFill>
                <a:srgbClr val="000000"/>
              </a:solidFill>
              <a:effectLst/>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Users/robertschulze/Desktop/UBSKM_Forschungsmaterial_KeyVisual_PP_260811.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file:////Users/robertschulze/Desktop/UBSKM_Forschungsmaterial_KeyVisual_PP_260811_05.png" TargetMode="External"/><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file:////Users/robertschulze/Desktop/UBSKM_Forschungsmaterial_KeyVisual_PP_260811_04.png" TargetMode="External"/><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elfolie">
    <p:bg>
      <p:bgPr>
        <a:solidFill>
          <a:srgbClr val="FFFFFF"/>
        </a:solidFill>
        <a:effectLst/>
      </p:bgPr>
    </p:bg>
    <p:spTree>
      <p:nvGrpSpPr>
        <p:cNvPr id="1" name=""/>
        <p:cNvGrpSpPr/>
        <p:nvPr/>
      </p:nvGrpSpPr>
      <p:grpSpPr>
        <a:xfrm>
          <a:off x="0" y="0"/>
          <a:ext cx="0" cy="0"/>
          <a:chOff x="0" y="0"/>
          <a:chExt cx="0" cy="0"/>
        </a:xfrm>
      </p:grpSpPr>
      <p:pic>
        <p:nvPicPr>
          <p:cNvPr id="2" name="Grafik 2"/>
          <p:cNvPicPr/>
          <p:nvPr/>
        </p:nvPicPr>
        <p:blipFill>
          <a:blip r:embed="rId2" r:link="rId3">
            <a:extLst>
              <a:ext uri="{28A0092B-C50C-407E-A947-70E740481C1C}">
                <a14:useLocalDpi xmlns:a14="http://schemas.microsoft.com/office/drawing/2010/main" val="0"/>
              </a:ext>
            </a:extLst>
          </a:blip>
          <a:srcRect/>
          <a:stretch>
            <a:fillRect/>
          </a:stretch>
        </p:blipFill>
        <p:spPr>
          <a:xfrm>
            <a:off x="0" y="6218"/>
            <a:ext cx="12191759" cy="6895964"/>
          </a:xfrm>
          <a:prstGeom prst="rect">
            <a:avLst/>
          </a:prstGeom>
          <a:noFill/>
          <a:ln w="0">
            <a:noFill/>
          </a:ln>
        </p:spPr>
      </p:pic>
      <p:sp>
        <p:nvSpPr>
          <p:cNvPr id="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defTabSz="914400">
              <a:lnSpc>
                <a:spcPct val="90000"/>
              </a:lnSpc>
              <a:buNone/>
              <a:defRPr lang="en-US" sz="4400" b="0" u="none" strike="noStrike">
                <a:solidFill>
                  <a:schemeClr val="dk1"/>
                </a:solidFill>
                <a:effectLst/>
                <a:uFillTx/>
                <a:latin typeface="BundesSans Office"/>
              </a:defRPr>
            </a:lvl1pPr>
          </a:lstStyle>
          <a:p>
            <a:pPr indent="0" algn="l" defTabSz="914400">
              <a:lnSpc>
                <a:spcPct val="90000"/>
              </a:lnSpc>
              <a:buNone/>
            </a:pPr>
            <a:r>
              <a:rPr lang="en-US" sz="4400" b="0" u="none" strike="noStrike">
                <a:solidFill>
                  <a:schemeClr val="dk1"/>
                </a:solidFill>
                <a:effectLst/>
                <a:uFillTx/>
                <a:latin typeface="BundesSans Office"/>
              </a:rPr>
              <a:t>Format des Titeltextes durch Klicken bearbeiten</a:t>
            </a:r>
          </a:p>
        </p:txBody>
      </p:sp>
      <p:sp>
        <p:nvSpPr>
          <p:cNvPr id="4"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BundesSans Office"/>
              </a:defRPr>
            </a:lvl1pPr>
            <a:lvl2pPr lvl="1" algn="l" defTabSz="914400">
              <a:lnSpc>
                <a:spcPct val="90000"/>
              </a:lnSpc>
              <a:spcBef>
                <a:spcPts val="499"/>
              </a:spcBef>
              <a:buClr>
                <a:srgbClr val="000000"/>
              </a:buClr>
              <a:buSzPct val="75000"/>
              <a:buFont typeface="Symbol" charset="2"/>
              <a:buChar char=""/>
              <a:defRPr lang="en-US" sz="2400" b="0" u="none" strike="noStrike">
                <a:solidFill>
                  <a:schemeClr val="dk1"/>
                </a:solidFill>
                <a:effectLst/>
                <a:uFillTx/>
                <a:latin typeface="BundesSans Office"/>
              </a:defRPr>
            </a:lvl2pPr>
            <a:lvl3pPr lvl="2" algn="l" defTabSz="914400">
              <a:lnSpc>
                <a:spcPct val="90000"/>
              </a:lnSpc>
              <a:spcBef>
                <a:spcPts val="499"/>
              </a:spcBef>
              <a:buClr>
                <a:srgbClr val="000000"/>
              </a:buClr>
              <a:buSzPct val="45000"/>
              <a:buFont typeface="Wingdings" charset="2"/>
              <a:buChar char=""/>
              <a:defRPr lang="en-US" sz="2000" b="0" u="none" strike="noStrike">
                <a:solidFill>
                  <a:schemeClr val="dk1"/>
                </a:solidFill>
                <a:effectLst/>
                <a:uFillTx/>
                <a:latin typeface="BundesSans Office"/>
              </a:defRPr>
            </a:lvl3pPr>
            <a:lvl4pPr lvl="3" algn="l" defTabSz="914400">
              <a:lnSpc>
                <a:spcPct val="90000"/>
              </a:lnSpc>
              <a:spcBef>
                <a:spcPts val="499"/>
              </a:spcBef>
              <a:buClr>
                <a:srgbClr val="000000"/>
              </a:buClr>
              <a:buSzPct val="75000"/>
              <a:buFont typeface="Symbol" charset="2"/>
              <a:buChar char=""/>
              <a:defRPr lang="en-US" sz="1800" b="0" u="none" strike="noStrike">
                <a:solidFill>
                  <a:schemeClr val="dk1"/>
                </a:solidFill>
                <a:effectLst/>
                <a:uFillTx/>
                <a:latin typeface="BundesSans Office"/>
              </a:defRPr>
            </a:lvl4pPr>
            <a:lvl5pPr lvl="4" algn="l" defTabSz="914400">
              <a:lnSpc>
                <a:spcPct val="90000"/>
              </a:lnSpc>
              <a:spcBef>
                <a:spcPts val="499"/>
              </a:spcBef>
              <a:buClr>
                <a:srgbClr val="000000"/>
              </a:buClr>
              <a:buSzPct val="45000"/>
              <a:buFont typeface="Wingdings" charset="2"/>
              <a:buChar char=""/>
              <a:defRPr lang="en-US" sz="1800" b="0" u="none" strike="noStrike">
                <a:solidFill>
                  <a:schemeClr val="dk1"/>
                </a:solidFill>
                <a:effectLst/>
                <a:uFillTx/>
                <a:latin typeface="BundesSans Office"/>
              </a:defRPr>
            </a:lvl5pPr>
            <a:lvl6pPr lvl="5" algn="l" defTabSz="9144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BundesSans Office"/>
              </a:defRPr>
            </a:lvl6pPr>
            <a:lvl7pPr lvl="6" algn="l" defTabSz="9144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BundesSans Office"/>
              </a:defRPr>
            </a:lvl7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BundesSans Office"/>
              </a:rPr>
              <a:t>Format des Gliederungstextes durch Klicken bearbeiten</a:t>
            </a:r>
          </a:p>
          <a:p>
            <a:pPr marL="864000" lvl="1" indent="-324000" algn="l" defTabSz="914400">
              <a:lnSpc>
                <a:spcPct val="90000"/>
              </a:lnSpc>
              <a:spcBef>
                <a:spcPts val="499"/>
              </a:spcBef>
              <a:buClr>
                <a:srgbClr val="000000"/>
              </a:buClr>
              <a:buSzPct val="75000"/>
              <a:buFont typeface="Symbol" charset="2"/>
              <a:buChar char=""/>
            </a:pPr>
            <a:r>
              <a:rPr lang="en-US" sz="2400" b="0" u="none" strike="noStrike">
                <a:solidFill>
                  <a:schemeClr val="dk1"/>
                </a:solidFill>
                <a:effectLst/>
                <a:uFillTx/>
                <a:latin typeface="BundesSans Office"/>
              </a:rPr>
              <a:t>Zweite Gliederungsebene</a:t>
            </a:r>
          </a:p>
          <a:p>
            <a:pPr marL="1296000" lvl="2" indent="-288000" algn="l" defTabSz="914400">
              <a:lnSpc>
                <a:spcPct val="90000"/>
              </a:lnSpc>
              <a:spcBef>
                <a:spcPts val="499"/>
              </a:spcBef>
              <a:buClr>
                <a:srgbClr val="000000"/>
              </a:buClr>
              <a:buSzPct val="45000"/>
              <a:buFont typeface="Wingdings" charset="2"/>
              <a:buChar char=""/>
            </a:pPr>
            <a:r>
              <a:rPr lang="en-US" sz="2000" b="0" u="none" strike="noStrike">
                <a:solidFill>
                  <a:schemeClr val="dk1"/>
                </a:solidFill>
                <a:effectLst/>
                <a:uFillTx/>
                <a:latin typeface="BundesSans Office"/>
              </a:rPr>
              <a:t>Dritte Gliederungsebene</a:t>
            </a:r>
          </a:p>
          <a:p>
            <a:pPr marL="1728000" lvl="3" indent="-216000" algn="l" defTabSz="914400">
              <a:lnSpc>
                <a:spcPct val="90000"/>
              </a:lnSpc>
              <a:spcBef>
                <a:spcPts val="499"/>
              </a:spcBef>
              <a:buClr>
                <a:srgbClr val="000000"/>
              </a:buClr>
              <a:buSzPct val="75000"/>
              <a:buFont typeface="Symbol" charset="2"/>
              <a:buChar char=""/>
            </a:pPr>
            <a:r>
              <a:rPr lang="en-US" sz="1800" b="0" u="none" strike="noStrike">
                <a:solidFill>
                  <a:schemeClr val="dk1"/>
                </a:solidFill>
                <a:effectLst/>
                <a:uFillTx/>
                <a:latin typeface="BundesSans Office"/>
              </a:rPr>
              <a:t>Vierte Gliederungsebene</a:t>
            </a:r>
          </a:p>
          <a:p>
            <a:pPr marL="2160000" lvl="4" indent="-216000" algn="l" defTabSz="914400">
              <a:lnSpc>
                <a:spcPct val="90000"/>
              </a:lnSpc>
              <a:spcBef>
                <a:spcPts val="499"/>
              </a:spcBef>
              <a:buClr>
                <a:srgbClr val="000000"/>
              </a:buClr>
              <a:buSzPct val="45000"/>
              <a:buFont typeface="Wingdings" charset="2"/>
              <a:buChar char=""/>
            </a:pPr>
            <a:r>
              <a:rPr lang="en-US" sz="1800" b="0" u="none" strike="noStrike">
                <a:solidFill>
                  <a:schemeClr val="dk1"/>
                </a:solidFill>
                <a:effectLst/>
                <a:uFillTx/>
                <a:latin typeface="BundesSans Office"/>
              </a:rPr>
              <a:t>Fünfte Gliederungsebene</a:t>
            </a:r>
          </a:p>
          <a:p>
            <a:pPr marL="2592000" lvl="5" indent="-216000" algn="l" defTabSz="9144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BundesSans Office"/>
              </a:rPr>
              <a:t>Sechste Gliederungsebene</a:t>
            </a:r>
          </a:p>
          <a:p>
            <a:pPr marL="3024000" lvl="6" indent="-216000" algn="l" defTabSz="9144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BundesSans Office"/>
              </a:rPr>
              <a:t>Siebte Gliederungsebene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HG_blanko">
    <p:bg>
      <p:bgPr>
        <a:solidFill>
          <a:srgbClr val="FFFFFF"/>
        </a:solidFill>
        <a:effectLst/>
      </p:bgPr>
    </p:bg>
    <p:spTree>
      <p:nvGrpSpPr>
        <p:cNvPr id="1" name=""/>
        <p:cNvGrpSpPr/>
        <p:nvPr/>
      </p:nvGrpSpPr>
      <p:grpSpPr>
        <a:xfrm>
          <a:off x="0" y="0"/>
          <a:ext cx="0" cy="0"/>
          <a:chOff x="0" y="0"/>
          <a:chExt cx="0" cy="0"/>
        </a:xfrm>
      </p:grpSpPr>
      <p:pic>
        <p:nvPicPr>
          <p:cNvPr id="5" name="Grafik 8"/>
          <p:cNvPicPr/>
          <p:nvPr/>
        </p:nvPicPr>
        <p:blipFill>
          <a:blip r:embed="rId2"/>
          <a:stretch/>
        </p:blipFill>
        <p:spPr>
          <a:xfrm>
            <a:off x="6095880" y="-214560"/>
            <a:ext cx="6157800" cy="7122600"/>
          </a:xfrm>
          <a:prstGeom prst="rect">
            <a:avLst/>
          </a:prstGeom>
          <a:noFill/>
          <a:ln w="0">
            <a:noFill/>
          </a:ln>
        </p:spPr>
      </p:pic>
      <p:sp>
        <p:nvSpPr>
          <p:cNvPr id="6" name="PlaceHolder 1"/>
          <p:cNvSpPr>
            <a:spLocks noGrp="1"/>
          </p:cNvSpPr>
          <p:nvPr>
            <p:ph type="title" hasCustomPrompt="1"/>
          </p:nvPr>
        </p:nvSpPr>
        <p:spPr>
          <a:xfrm>
            <a:off x="695160" y="2924280"/>
            <a:ext cx="5178960" cy="1009440"/>
          </a:xfrm>
          <a:prstGeom prst="rect">
            <a:avLst/>
          </a:prstGeom>
          <a:noFill/>
          <a:ln w="0">
            <a:noFill/>
          </a:ln>
        </p:spPr>
        <p:txBody>
          <a:bodyPr lIns="91440" tIns="45720" rIns="91440" bIns="45720" anchor="ctr">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Übung</a:t>
            </a:r>
            <a:endParaRPr lang="en-US" sz="4400" b="0" u="none" strike="noStrike">
              <a:solidFill>
                <a:schemeClr val="accent1"/>
              </a:solidFill>
              <a:effectLst/>
              <a:uFillTx/>
              <a:latin typeface="Calibri"/>
            </a:endParaRPr>
          </a:p>
        </p:txBody>
      </p:sp>
      <p:sp>
        <p:nvSpPr>
          <p:cNvPr id="7" name="PlaceHolder 2"/>
          <p:cNvSpPr>
            <a:spLocks noGrp="1"/>
          </p:cNvSpPr>
          <p:nvPr>
            <p:ph type="sldNum" idx="1"/>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14E75542-D461-4FB2-8ADA-F5FA01F4D465}"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
        <p:nvSpPr>
          <p:cNvPr id="8" name="PlaceHolder 3"/>
          <p:cNvSpPr>
            <a:spLocks noGrp="1"/>
          </p:cNvSpPr>
          <p:nvPr>
            <p:ph type="body"/>
          </p:nvPr>
        </p:nvSpPr>
        <p:spPr>
          <a:xfrm>
            <a:off x="695160" y="4266000"/>
            <a:ext cx="5196240" cy="190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Titelfolie">
    <p:bg>
      <p:bgPr>
        <a:solidFill>
          <a:srgbClr val="FFFFFF"/>
        </a:solidFill>
        <a:effectLst/>
      </p:bgPr>
    </p:bg>
    <p:spTree>
      <p:nvGrpSpPr>
        <p:cNvPr id="1" name=""/>
        <p:cNvGrpSpPr/>
        <p:nvPr/>
      </p:nvGrpSpPr>
      <p:grpSpPr>
        <a:xfrm>
          <a:off x="0" y="0"/>
          <a:ext cx="0" cy="0"/>
          <a:chOff x="0" y="0"/>
          <a:chExt cx="0" cy="0"/>
        </a:xfrm>
      </p:grpSpPr>
      <p:pic>
        <p:nvPicPr>
          <p:cNvPr id="9" name="Grafik 1"/>
          <p:cNvPicPr/>
          <p:nvPr/>
        </p:nvPicPr>
        <p:blipFill>
          <a:blip r:embed="rId2"/>
          <a:stretch/>
        </p:blipFill>
        <p:spPr>
          <a:xfrm>
            <a:off x="0" y="0"/>
            <a:ext cx="12191760" cy="6857640"/>
          </a:xfrm>
          <a:prstGeom prst="rect">
            <a:avLst/>
          </a:prstGeom>
          <a:noFill/>
          <a:ln w="0">
            <a:noFill/>
          </a:ln>
        </p:spPr>
      </p:pic>
      <p:sp>
        <p:nvSpPr>
          <p:cNvPr id="10" name="PlaceHolder 1"/>
          <p:cNvSpPr>
            <a:spLocks noGrp="1"/>
          </p:cNvSpPr>
          <p:nvPr>
            <p:ph type="title"/>
          </p:nvPr>
        </p:nvSpPr>
        <p:spPr>
          <a:xfrm>
            <a:off x="1187640" y="2385360"/>
            <a:ext cx="9742680" cy="2577600"/>
          </a:xfrm>
          <a:prstGeom prst="rect">
            <a:avLst/>
          </a:prstGeom>
          <a:noFill/>
          <a:ln w="0">
            <a:noFill/>
          </a:ln>
        </p:spPr>
        <p:txBody>
          <a:bodyPr lIns="91440" tIns="45720" rIns="91440" bIns="45720" anchor="t">
            <a:normAutofit/>
          </a:bodyPr>
          <a:lstStyle>
            <a:lvl1pPr indent="0" algn="ctr" defTabSz="914400">
              <a:lnSpc>
                <a:spcPct val="90000"/>
              </a:lnSpc>
              <a:buNone/>
              <a:defRPr lang="de-DE" sz="6000" b="0" u="none" strike="noStrike">
                <a:solidFill>
                  <a:schemeClr val="dk1"/>
                </a:solidFill>
                <a:effectLst/>
                <a:uFillTx/>
                <a:latin typeface="BundesSans Office"/>
                <a:ea typeface="Times New Roman"/>
              </a:defRPr>
            </a:lvl1pPr>
          </a:lstStyle>
          <a:p>
            <a:pPr indent="0" algn="ctr" defTabSz="914400">
              <a:lnSpc>
                <a:spcPct val="90000"/>
              </a:lnSpc>
              <a:buNone/>
            </a:pPr>
            <a:r>
              <a:rPr lang="de-DE" sz="6000" b="0" u="none" strike="noStrike">
                <a:solidFill>
                  <a:schemeClr val="dk1"/>
                </a:solidFill>
                <a:effectLst/>
                <a:uFillTx/>
                <a:latin typeface="BundesSans Office"/>
                <a:ea typeface="Times New Roman"/>
              </a:rPr>
              <a:t>Jugendliche als </a:t>
            </a:r>
            <a:br>
              <a:rPr sz="6000"/>
            </a:br>
            <a:r>
              <a:rPr lang="de-DE" sz="6000" b="0" u="none" strike="noStrike">
                <a:solidFill>
                  <a:schemeClr val="dk1"/>
                </a:solidFill>
                <a:effectLst/>
                <a:uFillTx/>
                <a:latin typeface="BundesSans Office"/>
                <a:ea typeface="Times New Roman"/>
              </a:rPr>
              <a:t>Bystanderinnen und </a:t>
            </a:r>
            <a:br>
              <a:rPr sz="6000"/>
            </a:br>
            <a:r>
              <a:rPr lang="de-DE" sz="6000" b="0" u="none" strike="noStrike">
                <a:solidFill>
                  <a:schemeClr val="dk1"/>
                </a:solidFill>
                <a:effectLst/>
                <a:uFillTx/>
                <a:latin typeface="BundesSans Office"/>
                <a:ea typeface="Times New Roman"/>
              </a:rPr>
              <a:t>Bystander stärken</a:t>
            </a:r>
            <a:endParaRPr lang="en-US" sz="6000" b="0" u="none" strike="noStrike">
              <a:solidFill>
                <a:schemeClr val="dk1"/>
              </a:solidFill>
              <a:effectLst/>
              <a:uFillTx/>
              <a:latin typeface="BundesSans Office"/>
            </a:endParaRPr>
          </a:p>
        </p:txBody>
      </p:sp>
      <p:sp>
        <p:nvSpPr>
          <p:cNvPr id="11" name="Rechteck 3"/>
          <p:cNvSpPr/>
          <p:nvPr/>
        </p:nvSpPr>
        <p:spPr>
          <a:xfrm>
            <a:off x="4701240" y="874800"/>
            <a:ext cx="2285640" cy="105336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12" name="PlaceHolder 2"/>
          <p:cNvSpPr>
            <a:spLocks noGrp="1"/>
          </p:cNvSpPr>
          <p:nvPr>
            <p:ph type="body" hasCustomPrompt="1"/>
          </p:nvPr>
        </p:nvSpPr>
        <p:spPr>
          <a:xfrm>
            <a:off x="4462200" y="1401480"/>
            <a:ext cx="2763360" cy="358560"/>
          </a:xfrm>
          <a:prstGeom prst="rect">
            <a:avLst/>
          </a:prstGeom>
          <a:noFill/>
          <a:ln w="0">
            <a:noFill/>
          </a:ln>
        </p:spPr>
        <p:txBody>
          <a:bodyPr lIns="91440" tIns="45720" rIns="91440" bIns="45720" anchor="t">
            <a:noAutofit/>
          </a:bodyPr>
          <a:lstStyle>
            <a:lvl1pPr indent="0" algn="ctr" defTabSz="914400">
              <a:lnSpc>
                <a:spcPct val="90000"/>
              </a:lnSpc>
              <a:spcBef>
                <a:spcPts val="1001"/>
              </a:spcBef>
              <a:buNone/>
              <a:tabLst>
                <a:tab pos="0" algn="l"/>
              </a:tabLst>
              <a:defRPr lang="de-DE" sz="2780" b="0" u="none" strike="noStrike">
                <a:solidFill>
                  <a:schemeClr val="lt1"/>
                </a:solidFill>
                <a:effectLst/>
                <a:uFillTx/>
                <a:latin typeface="BundesSans Office"/>
              </a:defRPr>
            </a:lvl1pPr>
          </a:lstStyle>
          <a:p>
            <a:pPr indent="0" algn="ctr" defTabSz="914400">
              <a:lnSpc>
                <a:spcPct val="90000"/>
              </a:lnSpc>
              <a:spcBef>
                <a:spcPts val="1001"/>
              </a:spcBef>
              <a:buNone/>
              <a:tabLst>
                <a:tab pos="0" algn="l"/>
              </a:tabLst>
            </a:pPr>
            <a:r>
              <a:rPr lang="de-DE" sz="2780" b="0" u="none" strike="noStrike">
                <a:solidFill>
                  <a:schemeClr val="lt1"/>
                </a:solidFill>
                <a:effectLst/>
                <a:uFillTx/>
                <a:latin typeface="BundesSans Office"/>
              </a:rPr>
              <a:t>Grundmodul I</a:t>
            </a:r>
            <a:endParaRPr lang="en-US" sz="2780" b="0" u="none" strike="noStrike">
              <a:solidFill>
                <a:schemeClr val="lt1"/>
              </a:solidFill>
              <a:effectLst/>
              <a:uFillTx/>
              <a:latin typeface="BundesSans Offic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Kapiteltrenner">
    <p:bg>
      <p:bgPr>
        <a:solidFill>
          <a:srgbClr val="FFFFFF"/>
        </a:solidFill>
        <a:effectLst/>
      </p:bgPr>
    </p:bg>
    <p:spTree>
      <p:nvGrpSpPr>
        <p:cNvPr id="1" name=""/>
        <p:cNvGrpSpPr/>
        <p:nvPr/>
      </p:nvGrpSpPr>
      <p:grpSpPr>
        <a:xfrm>
          <a:off x="0" y="0"/>
          <a:ext cx="0" cy="0"/>
          <a:chOff x="0" y="0"/>
          <a:chExt cx="0" cy="0"/>
        </a:xfrm>
      </p:grpSpPr>
      <p:pic>
        <p:nvPicPr>
          <p:cNvPr id="13" name="Grafik 6" descr="Ein Bild, das Screenshot, Rechteck, Text, gelb enthält.&#10;&#10;Automatisch generierte Beschreibung"/>
          <p:cNvPicPr/>
          <p:nvPr/>
        </p:nvPicPr>
        <p:blipFill>
          <a:blip r:embed="rId2"/>
          <a:stretch/>
        </p:blipFill>
        <p:spPr>
          <a:xfrm>
            <a:off x="0" y="0"/>
            <a:ext cx="12191760" cy="6857640"/>
          </a:xfrm>
          <a:prstGeom prst="rect">
            <a:avLst/>
          </a:prstGeom>
          <a:noFill/>
          <a:ln w="0">
            <a:noFill/>
          </a:ln>
        </p:spPr>
      </p:pic>
      <p:sp>
        <p:nvSpPr>
          <p:cNvPr id="14" name="PlaceHolder 1"/>
          <p:cNvSpPr>
            <a:spLocks noGrp="1"/>
          </p:cNvSpPr>
          <p:nvPr>
            <p:ph type="title" hasCustomPrompt="1"/>
          </p:nvPr>
        </p:nvSpPr>
        <p:spPr>
          <a:xfrm>
            <a:off x="1703880" y="1696680"/>
            <a:ext cx="8423640" cy="2852280"/>
          </a:xfrm>
          <a:prstGeom prst="rect">
            <a:avLst/>
          </a:prstGeom>
          <a:noFill/>
          <a:ln w="0">
            <a:noFill/>
          </a:ln>
        </p:spPr>
        <p:txBody>
          <a:bodyPr lIns="91440" tIns="45720" rIns="91440" bIns="45720" anchor="b">
            <a:noAutofit/>
          </a:bodyPr>
          <a:lstStyle>
            <a:lvl1pPr indent="0" algn="ctr" defTabSz="914400">
              <a:lnSpc>
                <a:spcPct val="90000"/>
              </a:lnSpc>
              <a:buNone/>
              <a:defRPr lang="de-DE" sz="6000" b="0" u="none" strike="noStrike">
                <a:solidFill>
                  <a:schemeClr val="dk2"/>
                </a:solidFill>
                <a:effectLst/>
                <a:uFillTx/>
                <a:latin typeface="Calibri"/>
              </a:defRPr>
            </a:lvl1pPr>
          </a:lstStyle>
          <a:p>
            <a:pPr indent="0" algn="ctr" defTabSz="914400">
              <a:lnSpc>
                <a:spcPct val="90000"/>
              </a:lnSpc>
              <a:buNone/>
            </a:pPr>
            <a:r>
              <a:rPr lang="de-DE" sz="6000" b="0" u="none" strike="noStrike">
                <a:solidFill>
                  <a:schemeClr val="dk2"/>
                </a:solidFill>
                <a:effectLst/>
                <a:uFillTx/>
                <a:latin typeface="Calibri"/>
              </a:rPr>
              <a:t>Kapiteltrenner</a:t>
            </a:r>
            <a:endParaRPr lang="en-US" sz="6000" b="0" u="none" strike="noStrike">
              <a:solidFill>
                <a:schemeClr val="dk2"/>
              </a:solidFill>
              <a:effectLst/>
              <a:uFillTx/>
              <a:latin typeface="Calibri"/>
            </a:endParaRPr>
          </a:p>
        </p:txBody>
      </p:sp>
      <p:sp>
        <p:nvSpPr>
          <p:cNvPr id="15" name="PlaceHolder 2"/>
          <p:cNvSpPr>
            <a:spLocks noGrp="1"/>
          </p:cNvSpPr>
          <p:nvPr>
            <p:ph type="sldNum" idx="2"/>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5605EFA3-25B3-4A85-BB52-1E65798AB926}"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
        <p:nvSpPr>
          <p:cNvPr id="16"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914400">
              <a:lnSpc>
                <a:spcPct val="90000"/>
              </a:lnSpc>
              <a:spcBef>
                <a:spcPts val="1001"/>
              </a:spcBef>
              <a:buClr>
                <a:srgbClr val="000000"/>
              </a:buClr>
              <a:buFont typeface="Arial"/>
              <a:buChar char="•"/>
              <a:defRPr lang="en-US" sz="2800" b="0" u="none" strike="noStrike">
                <a:solidFill>
                  <a:schemeClr val="dk1"/>
                </a:solidFill>
                <a:effectLst/>
                <a:uFillTx/>
                <a:latin typeface="BundesSans Office"/>
              </a:defRPr>
            </a:lvl1pPr>
            <a:lvl2pPr lvl="1" algn="l" defTabSz="914400">
              <a:lnSpc>
                <a:spcPct val="90000"/>
              </a:lnSpc>
              <a:spcBef>
                <a:spcPts val="499"/>
              </a:spcBef>
              <a:buClr>
                <a:srgbClr val="000000"/>
              </a:buClr>
              <a:buSzPct val="75000"/>
              <a:buFont typeface="Symbol" charset="2"/>
              <a:buChar char=""/>
              <a:defRPr lang="en-US" sz="2400" b="0" u="none" strike="noStrike">
                <a:solidFill>
                  <a:schemeClr val="dk1"/>
                </a:solidFill>
                <a:effectLst/>
                <a:uFillTx/>
                <a:latin typeface="BundesSans Office"/>
              </a:defRPr>
            </a:lvl2pPr>
            <a:lvl3pPr lvl="2" algn="l" defTabSz="914400">
              <a:lnSpc>
                <a:spcPct val="90000"/>
              </a:lnSpc>
              <a:spcBef>
                <a:spcPts val="499"/>
              </a:spcBef>
              <a:buClr>
                <a:srgbClr val="000000"/>
              </a:buClr>
              <a:buSzPct val="45000"/>
              <a:buFont typeface="Wingdings" charset="2"/>
              <a:buChar char=""/>
              <a:defRPr lang="en-US" sz="2000" b="0" u="none" strike="noStrike">
                <a:solidFill>
                  <a:schemeClr val="dk1"/>
                </a:solidFill>
                <a:effectLst/>
                <a:uFillTx/>
                <a:latin typeface="BundesSans Office"/>
              </a:defRPr>
            </a:lvl3pPr>
            <a:lvl4pPr lvl="3" algn="l" defTabSz="914400">
              <a:lnSpc>
                <a:spcPct val="90000"/>
              </a:lnSpc>
              <a:spcBef>
                <a:spcPts val="499"/>
              </a:spcBef>
              <a:buClr>
                <a:srgbClr val="000000"/>
              </a:buClr>
              <a:buSzPct val="75000"/>
              <a:buFont typeface="Symbol" charset="2"/>
              <a:buChar char=""/>
              <a:defRPr lang="en-US" sz="1800" b="0" u="none" strike="noStrike">
                <a:solidFill>
                  <a:schemeClr val="dk1"/>
                </a:solidFill>
                <a:effectLst/>
                <a:uFillTx/>
                <a:latin typeface="BundesSans Office"/>
              </a:defRPr>
            </a:lvl4pPr>
            <a:lvl5pPr lvl="4" algn="l" defTabSz="914400">
              <a:lnSpc>
                <a:spcPct val="90000"/>
              </a:lnSpc>
              <a:spcBef>
                <a:spcPts val="499"/>
              </a:spcBef>
              <a:buClr>
                <a:srgbClr val="000000"/>
              </a:buClr>
              <a:buSzPct val="45000"/>
              <a:buFont typeface="Wingdings" charset="2"/>
              <a:buChar char=""/>
              <a:defRPr lang="en-US" sz="1800" b="0" u="none" strike="noStrike">
                <a:solidFill>
                  <a:schemeClr val="dk1"/>
                </a:solidFill>
                <a:effectLst/>
                <a:uFillTx/>
                <a:latin typeface="BundesSans Office"/>
              </a:defRPr>
            </a:lvl5pPr>
            <a:lvl6pPr lvl="5" algn="l" defTabSz="9144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BundesSans Office"/>
              </a:defRPr>
            </a:lvl6pPr>
            <a:lvl7pPr lvl="6" algn="l" defTabSz="914400">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BundesSans Office"/>
              </a:defRPr>
            </a:lvl7pPr>
          </a:lstStyle>
          <a:p>
            <a:pPr marL="228600" indent="-228600" algn="l" defTabSz="914400">
              <a:lnSpc>
                <a:spcPct val="90000"/>
              </a:lnSpc>
              <a:spcBef>
                <a:spcPts val="1001"/>
              </a:spcBef>
              <a:buClr>
                <a:srgbClr val="000000"/>
              </a:buClr>
              <a:buFont typeface="Arial"/>
              <a:buChar char="•"/>
            </a:pPr>
            <a:r>
              <a:rPr lang="en-US" sz="2800" b="0" u="none" strike="noStrike">
                <a:solidFill>
                  <a:schemeClr val="dk1"/>
                </a:solidFill>
                <a:effectLst/>
                <a:uFillTx/>
                <a:latin typeface="BundesSans Office"/>
              </a:rPr>
              <a:t>Format des Gliederungstextes durch Klicken bearbeiten</a:t>
            </a:r>
          </a:p>
          <a:p>
            <a:pPr marL="864000" lvl="1" indent="-324000" algn="l" defTabSz="914400">
              <a:lnSpc>
                <a:spcPct val="90000"/>
              </a:lnSpc>
              <a:spcBef>
                <a:spcPts val="499"/>
              </a:spcBef>
              <a:buClr>
                <a:srgbClr val="000000"/>
              </a:buClr>
              <a:buSzPct val="75000"/>
              <a:buFont typeface="Symbol" charset="2"/>
              <a:buChar char=""/>
            </a:pPr>
            <a:r>
              <a:rPr lang="en-US" sz="2400" b="0" u="none" strike="noStrike">
                <a:solidFill>
                  <a:schemeClr val="dk1"/>
                </a:solidFill>
                <a:effectLst/>
                <a:uFillTx/>
                <a:latin typeface="BundesSans Office"/>
              </a:rPr>
              <a:t>Zweite Gliederungsebene</a:t>
            </a:r>
          </a:p>
          <a:p>
            <a:pPr marL="1296000" lvl="2" indent="-288000" algn="l" defTabSz="914400">
              <a:lnSpc>
                <a:spcPct val="90000"/>
              </a:lnSpc>
              <a:spcBef>
                <a:spcPts val="499"/>
              </a:spcBef>
              <a:buClr>
                <a:srgbClr val="000000"/>
              </a:buClr>
              <a:buSzPct val="45000"/>
              <a:buFont typeface="Wingdings" charset="2"/>
              <a:buChar char=""/>
            </a:pPr>
            <a:r>
              <a:rPr lang="en-US" sz="2000" b="0" u="none" strike="noStrike">
                <a:solidFill>
                  <a:schemeClr val="dk1"/>
                </a:solidFill>
                <a:effectLst/>
                <a:uFillTx/>
                <a:latin typeface="BundesSans Office"/>
              </a:rPr>
              <a:t>Dritte Gliederungsebene</a:t>
            </a:r>
          </a:p>
          <a:p>
            <a:pPr marL="1728000" lvl="3" indent="-216000" algn="l" defTabSz="914400">
              <a:lnSpc>
                <a:spcPct val="90000"/>
              </a:lnSpc>
              <a:spcBef>
                <a:spcPts val="499"/>
              </a:spcBef>
              <a:buClr>
                <a:srgbClr val="000000"/>
              </a:buClr>
              <a:buSzPct val="75000"/>
              <a:buFont typeface="Symbol" charset="2"/>
              <a:buChar char=""/>
            </a:pPr>
            <a:r>
              <a:rPr lang="en-US" sz="1800" b="0" u="none" strike="noStrike">
                <a:solidFill>
                  <a:schemeClr val="dk1"/>
                </a:solidFill>
                <a:effectLst/>
                <a:uFillTx/>
                <a:latin typeface="BundesSans Office"/>
              </a:rPr>
              <a:t>Vierte Gliederungsebene</a:t>
            </a:r>
          </a:p>
          <a:p>
            <a:pPr marL="2160000" lvl="4" indent="-216000" algn="l" defTabSz="914400">
              <a:lnSpc>
                <a:spcPct val="90000"/>
              </a:lnSpc>
              <a:spcBef>
                <a:spcPts val="499"/>
              </a:spcBef>
              <a:buClr>
                <a:srgbClr val="000000"/>
              </a:buClr>
              <a:buSzPct val="45000"/>
              <a:buFont typeface="Wingdings" charset="2"/>
              <a:buChar char=""/>
            </a:pPr>
            <a:r>
              <a:rPr lang="en-US" sz="1800" b="0" u="none" strike="noStrike">
                <a:solidFill>
                  <a:schemeClr val="dk1"/>
                </a:solidFill>
                <a:effectLst/>
                <a:uFillTx/>
                <a:latin typeface="BundesSans Office"/>
              </a:rPr>
              <a:t>Fünfte Gliederungsebene</a:t>
            </a:r>
          </a:p>
          <a:p>
            <a:pPr marL="2592000" lvl="5" indent="-216000" algn="l" defTabSz="9144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BundesSans Office"/>
              </a:rPr>
              <a:t>Sechste Gliederungsebene</a:t>
            </a:r>
          </a:p>
          <a:p>
            <a:pPr marL="3024000" lvl="6" indent="-216000" algn="l" defTabSz="9144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BundesSans Office"/>
              </a:rPr>
              <a:t>Siebte Gliederungsebene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Inhalt 1">
    <p:bg>
      <p:bgPr>
        <a:solidFill>
          <a:srgbClr val="FFFFFF"/>
        </a:solidFill>
        <a:effectLst/>
      </p:bgPr>
    </p:bg>
    <p:spTree>
      <p:nvGrpSpPr>
        <p:cNvPr id="1" name=""/>
        <p:cNvGrpSpPr/>
        <p:nvPr/>
      </p:nvGrpSpPr>
      <p:grpSpPr>
        <a:xfrm>
          <a:off x="0" y="0"/>
          <a:ext cx="0" cy="0"/>
          <a:chOff x="0" y="0"/>
          <a:chExt cx="0" cy="0"/>
        </a:xfrm>
      </p:grpSpPr>
      <p:pic>
        <p:nvPicPr>
          <p:cNvPr id="17" name="Grafik 6" descr="Ein Bild, das Blau, Screenshot, Wasser enthält.&#10;&#10;Automatisch generierte Beschreibung"/>
          <p:cNvPicPr/>
          <p:nvPr/>
        </p:nvPicPr>
        <p:blipFill>
          <a:blip r:embed="rId2"/>
          <a:stretch/>
        </p:blipFill>
        <p:spPr>
          <a:xfrm>
            <a:off x="0" y="0"/>
            <a:ext cx="12191400" cy="6857640"/>
          </a:xfrm>
          <a:prstGeom prst="rect">
            <a:avLst/>
          </a:prstGeom>
          <a:noFill/>
          <a:ln w="0">
            <a:noFill/>
          </a:ln>
        </p:spPr>
      </p:pic>
      <p:sp>
        <p:nvSpPr>
          <p:cNvPr id="18"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Mastertitelformat bearbeiten</a:t>
            </a:r>
            <a:endParaRPr lang="en-US" sz="4400" b="0" u="none" strike="noStrike">
              <a:solidFill>
                <a:schemeClr val="accent1"/>
              </a:solidFill>
              <a:effectLst/>
              <a:uFillTx/>
              <a:latin typeface="Calibri"/>
            </a:endParaRPr>
          </a:p>
        </p:txBody>
      </p:sp>
      <p:sp>
        <p:nvSpPr>
          <p:cNvPr id="19" name="PlaceHolder 2"/>
          <p:cNvSpPr>
            <a:spLocks noGrp="1"/>
          </p:cNvSpPr>
          <p:nvPr>
            <p:ph type="body"/>
          </p:nvPr>
        </p:nvSpPr>
        <p:spPr>
          <a:xfrm>
            <a:off x="695160" y="1825560"/>
            <a:ext cx="1080108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000000"/>
              </a:buClr>
              <a:buFont typeface="Arial"/>
              <a:buChar char="•"/>
              <a:defRPr lang="de-DE" sz="2000" b="0" u="none" strike="noStrike">
                <a:solidFill>
                  <a:schemeClr val="dk1"/>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endParaRPr lang="en-US" sz="2000" b="0" u="none" strike="noStrike">
              <a:solidFill>
                <a:schemeClr val="dk1"/>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
        <p:nvSpPr>
          <p:cNvPr id="20" name="PlaceHolder 3"/>
          <p:cNvSpPr>
            <a:spLocks noGrp="1"/>
          </p:cNvSpPr>
          <p:nvPr>
            <p:ph type="sldNum" idx="3"/>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49BEBDBD-0BD4-413B-9B7A-7D6CCC832D90}"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Inhalt 2">
    <p:bg>
      <p:bgPr>
        <a:solidFill>
          <a:srgbClr val="FFFFFF"/>
        </a:solidFill>
        <a:effectLst/>
      </p:bgPr>
    </p:bg>
    <p:spTree>
      <p:nvGrpSpPr>
        <p:cNvPr id="1" name=""/>
        <p:cNvGrpSpPr/>
        <p:nvPr/>
      </p:nvGrpSpPr>
      <p:grpSpPr>
        <a:xfrm>
          <a:off x="0" y="0"/>
          <a:ext cx="0" cy="0"/>
          <a:chOff x="0" y="0"/>
          <a:chExt cx="0" cy="0"/>
        </a:xfrm>
      </p:grpSpPr>
      <p:pic>
        <p:nvPicPr>
          <p:cNvPr id="21" name="Grafik 12"/>
          <p:cNvPicPr/>
          <p:nvPr/>
        </p:nvPicPr>
        <p:blipFill>
          <a:blip r:embed="rId2"/>
          <a:stretch/>
        </p:blipFill>
        <p:spPr>
          <a:xfrm>
            <a:off x="0" y="0"/>
            <a:ext cx="12191760" cy="6857640"/>
          </a:xfrm>
          <a:prstGeom prst="rect">
            <a:avLst/>
          </a:prstGeom>
          <a:noFill/>
          <a:ln w="0">
            <a:noFill/>
          </a:ln>
        </p:spPr>
      </p:pic>
      <p:sp>
        <p:nvSpPr>
          <p:cNvPr id="22"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Mastertitelformat bearbeiten</a:t>
            </a:r>
            <a:endParaRPr lang="en-US" sz="4400" b="0" u="none" strike="noStrike">
              <a:solidFill>
                <a:schemeClr val="accent1"/>
              </a:solidFill>
              <a:effectLst/>
              <a:uFillTx/>
              <a:latin typeface="Calibri"/>
            </a:endParaRPr>
          </a:p>
        </p:txBody>
      </p:sp>
      <p:sp>
        <p:nvSpPr>
          <p:cNvPr id="23" name="PlaceHolder 2"/>
          <p:cNvSpPr>
            <a:spLocks noGrp="1"/>
          </p:cNvSpPr>
          <p:nvPr>
            <p:ph type="body"/>
          </p:nvPr>
        </p:nvSpPr>
        <p:spPr>
          <a:xfrm>
            <a:off x="695160" y="1825560"/>
            <a:ext cx="1080108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
        <p:nvSpPr>
          <p:cNvPr id="24" name="PlaceHolder 3"/>
          <p:cNvSpPr>
            <a:spLocks noGrp="1"/>
          </p:cNvSpPr>
          <p:nvPr>
            <p:ph type="sldNum" idx="4"/>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483618EC-5E34-4935-95BD-FA6E1C0B67F9}"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Inhalt 2">
    <p:bg>
      <p:bgPr>
        <a:solidFill>
          <a:srgbClr val="FFFFFF"/>
        </a:solidFill>
        <a:effectLst/>
      </p:bgPr>
    </p:bg>
    <p:spTree>
      <p:nvGrpSpPr>
        <p:cNvPr id="1" name=""/>
        <p:cNvGrpSpPr/>
        <p:nvPr/>
      </p:nvGrpSpPr>
      <p:grpSpPr>
        <a:xfrm>
          <a:off x="0" y="0"/>
          <a:ext cx="0" cy="0"/>
          <a:chOff x="0" y="0"/>
          <a:chExt cx="0" cy="0"/>
        </a:xfrm>
      </p:grpSpPr>
      <p:pic>
        <p:nvPicPr>
          <p:cNvPr id="25" name="Grafik 4"/>
          <p:cNvPicPr/>
          <p:nvPr/>
        </p:nvPicPr>
        <p:blipFill>
          <a:blip r:embed="rId2"/>
          <a:stretch/>
        </p:blipFill>
        <p:spPr>
          <a:xfrm>
            <a:off x="0" y="0"/>
            <a:ext cx="12191760" cy="6857640"/>
          </a:xfrm>
          <a:prstGeom prst="rect">
            <a:avLst/>
          </a:prstGeom>
          <a:noFill/>
          <a:ln w="0">
            <a:noFill/>
          </a:ln>
        </p:spPr>
      </p:pic>
      <p:sp>
        <p:nvSpPr>
          <p:cNvPr id="26"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Mastertitelformat bearbeiten</a:t>
            </a:r>
            <a:endParaRPr lang="en-US" sz="4400" b="0" u="none" strike="noStrike">
              <a:solidFill>
                <a:schemeClr val="accent1"/>
              </a:solidFill>
              <a:effectLst/>
              <a:uFillTx/>
              <a:latin typeface="Calibri"/>
            </a:endParaRPr>
          </a:p>
        </p:txBody>
      </p:sp>
      <p:sp>
        <p:nvSpPr>
          <p:cNvPr id="27" name="PlaceHolder 2"/>
          <p:cNvSpPr>
            <a:spLocks noGrp="1"/>
          </p:cNvSpPr>
          <p:nvPr>
            <p:ph type="body"/>
          </p:nvPr>
        </p:nvSpPr>
        <p:spPr>
          <a:xfrm>
            <a:off x="695160" y="1825560"/>
            <a:ext cx="1080108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
        <p:nvSpPr>
          <p:cNvPr id="28" name="PlaceHolder 3"/>
          <p:cNvSpPr>
            <a:spLocks noGrp="1"/>
          </p:cNvSpPr>
          <p:nvPr>
            <p:ph type="sldNum" idx="5"/>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0AA717A4-6FF5-4EA2-8049-166D0719FAC2}"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Inhalt 2">
    <p:bg>
      <p:bgPr>
        <a:solidFill>
          <a:srgbClr val="FFFFFF"/>
        </a:solidFill>
        <a:effectLst/>
      </p:bgPr>
    </p:bg>
    <p:spTree>
      <p:nvGrpSpPr>
        <p:cNvPr id="1" name=""/>
        <p:cNvGrpSpPr/>
        <p:nvPr/>
      </p:nvGrpSpPr>
      <p:grpSpPr>
        <a:xfrm>
          <a:off x="0" y="0"/>
          <a:ext cx="0" cy="0"/>
          <a:chOff x="0" y="0"/>
          <a:chExt cx="0" cy="0"/>
        </a:xfrm>
      </p:grpSpPr>
      <p:pic>
        <p:nvPicPr>
          <p:cNvPr id="29" name="Grafik 4"/>
          <p:cNvPicPr/>
          <p:nvPr/>
        </p:nvPicPr>
        <p:blipFill>
          <a:blip r:embed="rId2"/>
          <a:stretch/>
        </p:blipFill>
        <p:spPr>
          <a:xfrm>
            <a:off x="0" y="0"/>
            <a:ext cx="12191760" cy="6857640"/>
          </a:xfrm>
          <a:prstGeom prst="rect">
            <a:avLst/>
          </a:prstGeom>
          <a:noFill/>
          <a:ln w="0">
            <a:noFill/>
          </a:ln>
        </p:spPr>
      </p:pic>
      <p:sp>
        <p:nvSpPr>
          <p:cNvPr id="30"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Mastertitelformat bearbeiten</a:t>
            </a:r>
            <a:endParaRPr lang="en-US" sz="4400" b="0" u="none" strike="noStrike">
              <a:solidFill>
                <a:schemeClr val="accent1"/>
              </a:solidFill>
              <a:effectLst/>
              <a:uFillTx/>
              <a:latin typeface="Calibri"/>
            </a:endParaRPr>
          </a:p>
        </p:txBody>
      </p:sp>
      <p:sp>
        <p:nvSpPr>
          <p:cNvPr id="31" name="PlaceHolder 2"/>
          <p:cNvSpPr>
            <a:spLocks noGrp="1"/>
          </p:cNvSpPr>
          <p:nvPr>
            <p:ph type="body"/>
          </p:nvPr>
        </p:nvSpPr>
        <p:spPr>
          <a:xfrm>
            <a:off x="695160" y="1825560"/>
            <a:ext cx="1080108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
        <p:nvSpPr>
          <p:cNvPr id="32" name="PlaceHolder 3"/>
          <p:cNvSpPr>
            <a:spLocks noGrp="1"/>
          </p:cNvSpPr>
          <p:nvPr>
            <p:ph type="sldNum" idx="6"/>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4D50717D-1807-4DE8-A477-E67FBF308BAF}"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Gruppenübung">
    <p:bg>
      <p:bgPr>
        <a:solidFill>
          <a:srgbClr val="FFFFFF"/>
        </a:solidFill>
        <a:effectLst/>
      </p:bgPr>
    </p:bg>
    <p:spTree>
      <p:nvGrpSpPr>
        <p:cNvPr id="1" name=""/>
        <p:cNvGrpSpPr/>
        <p:nvPr/>
      </p:nvGrpSpPr>
      <p:grpSpPr>
        <a:xfrm>
          <a:off x="0" y="0"/>
          <a:ext cx="0" cy="0"/>
          <a:chOff x="0" y="0"/>
          <a:chExt cx="0" cy="0"/>
        </a:xfrm>
      </p:grpSpPr>
      <p:pic>
        <p:nvPicPr>
          <p:cNvPr id="33" name="Grafik 6" descr="Ein Bild, das Grafiken, Grafikdesign, Darstellung, Clipart enthält.&#10;&#10;Automatisch generierte Beschreibung"/>
          <p:cNvPicPr/>
          <p:nvPr/>
        </p:nvPicPr>
        <p:blipFill>
          <a:blip r:embed="rId2"/>
          <a:srcRect l="50000"/>
          <a:stretch/>
        </p:blipFill>
        <p:spPr>
          <a:xfrm>
            <a:off x="6095880" y="0"/>
            <a:ext cx="6095520" cy="6857640"/>
          </a:xfrm>
          <a:prstGeom prst="rect">
            <a:avLst/>
          </a:prstGeom>
          <a:noFill/>
          <a:ln w="0">
            <a:noFill/>
          </a:ln>
        </p:spPr>
      </p:pic>
      <p:sp>
        <p:nvSpPr>
          <p:cNvPr id="34" name="PlaceHolder 1"/>
          <p:cNvSpPr>
            <a:spLocks noGrp="1"/>
          </p:cNvSpPr>
          <p:nvPr>
            <p:ph type="title" hasCustomPrompt="1"/>
          </p:nvPr>
        </p:nvSpPr>
        <p:spPr>
          <a:xfrm>
            <a:off x="695160" y="2924280"/>
            <a:ext cx="5196240" cy="1009440"/>
          </a:xfrm>
          <a:prstGeom prst="rect">
            <a:avLst/>
          </a:prstGeom>
          <a:noFill/>
          <a:ln w="0">
            <a:noFill/>
          </a:ln>
        </p:spPr>
        <p:txBody>
          <a:bodyPr lIns="91440" tIns="45720" rIns="91440" bIns="45720" anchor="ctr">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Gruppenübung</a:t>
            </a:r>
            <a:endParaRPr lang="en-US" sz="4400" b="0" u="none" strike="noStrike">
              <a:solidFill>
                <a:schemeClr val="accent1"/>
              </a:solidFill>
              <a:effectLst/>
              <a:uFillTx/>
              <a:latin typeface="Calibri"/>
            </a:endParaRPr>
          </a:p>
        </p:txBody>
      </p:sp>
      <p:sp>
        <p:nvSpPr>
          <p:cNvPr id="35" name="PlaceHolder 2"/>
          <p:cNvSpPr>
            <a:spLocks noGrp="1"/>
          </p:cNvSpPr>
          <p:nvPr>
            <p:ph type="body"/>
          </p:nvPr>
        </p:nvSpPr>
        <p:spPr>
          <a:xfrm>
            <a:off x="695160" y="4276080"/>
            <a:ext cx="5196240" cy="190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
        <p:nvSpPr>
          <p:cNvPr id="36" name="PlaceHolder 3"/>
          <p:cNvSpPr>
            <a:spLocks noGrp="1"/>
          </p:cNvSpPr>
          <p:nvPr>
            <p:ph type="sldNum" idx="7"/>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D1873C31-A893-41BA-909F-3436AD699E13}"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Feedback">
    <p:bg>
      <p:bgPr>
        <a:solidFill>
          <a:srgbClr val="FFFFFF"/>
        </a:solidFill>
        <a:effectLst/>
      </p:bgPr>
    </p:bg>
    <p:spTree>
      <p:nvGrpSpPr>
        <p:cNvPr id="1" name=""/>
        <p:cNvGrpSpPr/>
        <p:nvPr/>
      </p:nvGrpSpPr>
      <p:grpSpPr>
        <a:xfrm>
          <a:off x="0" y="0"/>
          <a:ext cx="0" cy="0"/>
          <a:chOff x="0" y="0"/>
          <a:chExt cx="0" cy="0"/>
        </a:xfrm>
      </p:grpSpPr>
      <p:pic>
        <p:nvPicPr>
          <p:cNvPr id="33" name="Grafik 6"/>
          <p:cNvPicPr/>
          <p:nvPr/>
        </p:nvPicPr>
        <p:blipFill>
          <a:blip r:embed="rId2" r:link="rId3" cstate="print">
            <a:extLst>
              <a:ext uri="{28A0092B-C50C-407E-A947-70E740481C1C}">
                <a14:useLocalDpi xmlns:a14="http://schemas.microsoft.com/office/drawing/2010/main" val="0"/>
              </a:ext>
            </a:extLst>
          </a:blip>
          <a:srcRect l="106" r="106"/>
          <a:stretch>
            <a:fillRect/>
          </a:stretch>
        </p:blipFill>
        <p:spPr>
          <a:xfrm>
            <a:off x="6095880" y="0"/>
            <a:ext cx="6095520" cy="6857640"/>
          </a:xfrm>
          <a:prstGeom prst="rect">
            <a:avLst/>
          </a:prstGeom>
          <a:noFill/>
          <a:ln w="0">
            <a:noFill/>
          </a:ln>
        </p:spPr>
      </p:pic>
      <p:sp>
        <p:nvSpPr>
          <p:cNvPr id="34" name="PlaceHolder 1"/>
          <p:cNvSpPr>
            <a:spLocks noGrp="1"/>
          </p:cNvSpPr>
          <p:nvPr>
            <p:ph type="title" hasCustomPrompt="1"/>
          </p:nvPr>
        </p:nvSpPr>
        <p:spPr>
          <a:xfrm>
            <a:off x="695160" y="2924280"/>
            <a:ext cx="5196240" cy="1009440"/>
          </a:xfrm>
          <a:prstGeom prst="rect">
            <a:avLst/>
          </a:prstGeom>
          <a:noFill/>
          <a:ln w="0">
            <a:noFill/>
          </a:ln>
        </p:spPr>
        <p:txBody>
          <a:bodyPr lIns="91440" tIns="45720" rIns="91440" bIns="45720" anchor="ctr">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Gruppenübung</a:t>
            </a:r>
            <a:endParaRPr lang="en-US" sz="4400" b="0" u="none" strike="noStrike">
              <a:solidFill>
                <a:schemeClr val="accent1"/>
              </a:solidFill>
              <a:effectLst/>
              <a:uFillTx/>
              <a:latin typeface="Calibri"/>
            </a:endParaRPr>
          </a:p>
        </p:txBody>
      </p:sp>
      <p:sp>
        <p:nvSpPr>
          <p:cNvPr id="35" name="PlaceHolder 2"/>
          <p:cNvSpPr>
            <a:spLocks noGrp="1"/>
          </p:cNvSpPr>
          <p:nvPr>
            <p:ph type="body"/>
          </p:nvPr>
        </p:nvSpPr>
        <p:spPr>
          <a:xfrm>
            <a:off x="695160" y="4276080"/>
            <a:ext cx="5196240" cy="190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
        <p:nvSpPr>
          <p:cNvPr id="36" name="PlaceHolder 3"/>
          <p:cNvSpPr>
            <a:spLocks noGrp="1"/>
          </p:cNvSpPr>
          <p:nvPr>
            <p:ph type="sldNum" idx="7"/>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D1873C31-A893-41BA-909F-3436AD699E13}"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Tree>
    <p:extLst>
      <p:ext uri="{BB962C8B-B14F-4D97-AF65-F5344CB8AC3E}">
        <p14:creationId xmlns:p14="http://schemas.microsoft.com/office/powerpoint/2010/main" val="1799212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Hilfestellen">
    <p:bg>
      <p:bgPr>
        <a:solidFill>
          <a:srgbClr val="FFFFFF"/>
        </a:solidFill>
        <a:effectLst/>
      </p:bgPr>
    </p:bg>
    <p:spTree>
      <p:nvGrpSpPr>
        <p:cNvPr id="1" name=""/>
        <p:cNvGrpSpPr/>
        <p:nvPr/>
      </p:nvGrpSpPr>
      <p:grpSpPr>
        <a:xfrm>
          <a:off x="0" y="0"/>
          <a:ext cx="0" cy="0"/>
          <a:chOff x="0" y="0"/>
          <a:chExt cx="0" cy="0"/>
        </a:xfrm>
      </p:grpSpPr>
      <p:pic>
        <p:nvPicPr>
          <p:cNvPr id="33" name="Grafik 6"/>
          <p:cNvPicPr/>
          <p:nvPr/>
        </p:nvPicPr>
        <p:blipFill>
          <a:blip r:embed="rId2" r:link="rId3" cstate="print">
            <a:extLst>
              <a:ext uri="{28A0092B-C50C-407E-A947-70E740481C1C}">
                <a14:useLocalDpi xmlns:a14="http://schemas.microsoft.com/office/drawing/2010/main" val="0"/>
              </a:ext>
            </a:extLst>
          </a:blip>
          <a:srcRect l="106" r="106"/>
          <a:stretch>
            <a:fillRect/>
          </a:stretch>
        </p:blipFill>
        <p:spPr>
          <a:xfrm>
            <a:off x="6095880" y="0"/>
            <a:ext cx="6095520" cy="6857640"/>
          </a:xfrm>
          <a:prstGeom prst="rect">
            <a:avLst/>
          </a:prstGeom>
          <a:noFill/>
          <a:ln w="0">
            <a:noFill/>
          </a:ln>
        </p:spPr>
      </p:pic>
      <p:sp>
        <p:nvSpPr>
          <p:cNvPr id="34" name="PlaceHolder 1"/>
          <p:cNvSpPr>
            <a:spLocks noGrp="1"/>
          </p:cNvSpPr>
          <p:nvPr>
            <p:ph type="title" hasCustomPrompt="1"/>
          </p:nvPr>
        </p:nvSpPr>
        <p:spPr>
          <a:xfrm>
            <a:off x="695160" y="2924280"/>
            <a:ext cx="5196240" cy="1009440"/>
          </a:xfrm>
          <a:prstGeom prst="rect">
            <a:avLst/>
          </a:prstGeom>
          <a:noFill/>
          <a:ln w="0">
            <a:noFill/>
          </a:ln>
        </p:spPr>
        <p:txBody>
          <a:bodyPr lIns="91440" tIns="45720" rIns="91440" bIns="45720" anchor="ctr">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Gruppenübung</a:t>
            </a:r>
            <a:endParaRPr lang="en-US" sz="4400" b="0" u="none" strike="noStrike">
              <a:solidFill>
                <a:schemeClr val="accent1"/>
              </a:solidFill>
              <a:effectLst/>
              <a:uFillTx/>
              <a:latin typeface="Calibri"/>
            </a:endParaRPr>
          </a:p>
        </p:txBody>
      </p:sp>
      <p:sp>
        <p:nvSpPr>
          <p:cNvPr id="35" name="PlaceHolder 2"/>
          <p:cNvSpPr>
            <a:spLocks noGrp="1"/>
          </p:cNvSpPr>
          <p:nvPr>
            <p:ph type="body"/>
          </p:nvPr>
        </p:nvSpPr>
        <p:spPr>
          <a:xfrm>
            <a:off x="695160" y="4276080"/>
            <a:ext cx="5196240" cy="190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
        <p:nvSpPr>
          <p:cNvPr id="36" name="PlaceHolder 3"/>
          <p:cNvSpPr>
            <a:spLocks noGrp="1"/>
          </p:cNvSpPr>
          <p:nvPr>
            <p:ph type="sldNum" idx="7"/>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D1873C31-A893-41BA-909F-3436AD699E13}"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Tree>
    <p:extLst>
      <p:ext uri="{BB962C8B-B14F-4D97-AF65-F5344CB8AC3E}">
        <p14:creationId xmlns:p14="http://schemas.microsoft.com/office/powerpoint/2010/main" val="2468320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Arbeitsblätter">
    <p:bg>
      <p:bgPr>
        <a:solidFill>
          <a:srgbClr val="FFFFFF"/>
        </a:solidFill>
        <a:effectLst/>
      </p:bgPr>
    </p:bg>
    <p:spTree>
      <p:nvGrpSpPr>
        <p:cNvPr id="1" name=""/>
        <p:cNvGrpSpPr/>
        <p:nvPr/>
      </p:nvGrpSpPr>
      <p:grpSpPr>
        <a:xfrm>
          <a:off x="0" y="0"/>
          <a:ext cx="0" cy="0"/>
          <a:chOff x="0" y="0"/>
          <a:chExt cx="0" cy="0"/>
        </a:xfrm>
      </p:grpSpPr>
      <p:pic>
        <p:nvPicPr>
          <p:cNvPr id="37" name="Grafik 7" descr="Ein Bild, das Text, Karte, Grafiken, Grafikdesign enthält.&#10;&#10;Automatisch generierte Beschreibung"/>
          <p:cNvPicPr/>
          <p:nvPr/>
        </p:nvPicPr>
        <p:blipFill>
          <a:blip r:embed="rId2"/>
          <a:srcRect l="50000"/>
          <a:stretch/>
        </p:blipFill>
        <p:spPr>
          <a:xfrm>
            <a:off x="6095880" y="0"/>
            <a:ext cx="6095520" cy="6857640"/>
          </a:xfrm>
          <a:prstGeom prst="rect">
            <a:avLst/>
          </a:prstGeom>
          <a:noFill/>
          <a:ln w="0">
            <a:noFill/>
          </a:ln>
        </p:spPr>
      </p:pic>
      <p:sp>
        <p:nvSpPr>
          <p:cNvPr id="38" name="PlaceHolder 1"/>
          <p:cNvSpPr>
            <a:spLocks noGrp="1"/>
          </p:cNvSpPr>
          <p:nvPr>
            <p:ph type="title" hasCustomPrompt="1"/>
          </p:nvPr>
        </p:nvSpPr>
        <p:spPr>
          <a:xfrm>
            <a:off x="695160" y="2924280"/>
            <a:ext cx="5178960" cy="1009440"/>
          </a:xfrm>
          <a:prstGeom prst="rect">
            <a:avLst/>
          </a:prstGeom>
          <a:noFill/>
          <a:ln w="0">
            <a:noFill/>
          </a:ln>
        </p:spPr>
        <p:txBody>
          <a:bodyPr lIns="91440" tIns="45720" rIns="91440" bIns="45720" anchor="ctr">
            <a:noAutofit/>
          </a:bodyPr>
          <a:lstStyle>
            <a:lvl1pPr indent="0" algn="l" defTabSz="914400">
              <a:lnSpc>
                <a:spcPct val="90000"/>
              </a:lnSpc>
              <a:buNone/>
              <a:defRPr lang="de-DE" sz="4400" b="0" u="none" strike="noStrike">
                <a:solidFill>
                  <a:schemeClr val="accent1"/>
                </a:solidFill>
                <a:effectLst/>
                <a:uFillTx/>
                <a:latin typeface="Calibri"/>
              </a:defRPr>
            </a:lvl1pPr>
          </a:lstStyle>
          <a:p>
            <a:pPr indent="0" algn="l" defTabSz="914400">
              <a:lnSpc>
                <a:spcPct val="90000"/>
              </a:lnSpc>
              <a:buNone/>
            </a:pPr>
            <a:r>
              <a:rPr lang="de-DE" sz="4400" b="0" u="none" strike="noStrike">
                <a:solidFill>
                  <a:schemeClr val="accent1"/>
                </a:solidFill>
                <a:effectLst/>
                <a:uFillTx/>
                <a:latin typeface="Calibri"/>
              </a:rPr>
              <a:t>Übung</a:t>
            </a:r>
            <a:endParaRPr lang="en-US" sz="4400" b="0" u="none" strike="noStrike">
              <a:solidFill>
                <a:schemeClr val="accent1"/>
              </a:solidFill>
              <a:effectLst/>
              <a:uFillTx/>
              <a:latin typeface="Calibri"/>
            </a:endParaRPr>
          </a:p>
        </p:txBody>
      </p:sp>
      <p:sp>
        <p:nvSpPr>
          <p:cNvPr id="39" name="PlaceHolder 2"/>
          <p:cNvSpPr>
            <a:spLocks noGrp="1"/>
          </p:cNvSpPr>
          <p:nvPr>
            <p:ph type="sldNum" idx="8"/>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F1F127F4-A84A-465A-B457-3334B1696A3E}" type="slidenum">
              <a:rPr lang="de-DE" sz="1000" b="0" u="none" strike="noStrike">
                <a:solidFill>
                  <a:schemeClr val="dk2"/>
                </a:solidFill>
                <a:effectLst/>
                <a:uFillTx/>
                <a:latin typeface="Calibri"/>
              </a:rPr>
              <a:t>‹Nr.›</a:t>
            </a:fld>
            <a:endParaRPr lang="de-DE" sz="1000" b="0" u="none" strike="noStrike">
              <a:solidFill>
                <a:srgbClr val="000000"/>
              </a:solidFill>
              <a:effectLst/>
              <a:uFillTx/>
              <a:latin typeface="Calibri"/>
            </a:endParaRPr>
          </a:p>
        </p:txBody>
      </p:sp>
      <p:sp>
        <p:nvSpPr>
          <p:cNvPr id="40" name="PlaceHolder 3"/>
          <p:cNvSpPr>
            <a:spLocks noGrp="1"/>
          </p:cNvSpPr>
          <p:nvPr>
            <p:ph type="body"/>
          </p:nvPr>
        </p:nvSpPr>
        <p:spPr>
          <a:xfrm>
            <a:off x="695160" y="4276080"/>
            <a:ext cx="5196240" cy="190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192B4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192B4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192B4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192B4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192B46"/>
              </a:buClr>
              <a:buFont typeface="Arial"/>
              <a:buChar char="•"/>
            </a:pPr>
            <a:r>
              <a:rPr lang="de-DE" sz="2800" b="0" u="none" strike="noStrike">
                <a:solidFill>
                  <a:schemeClr val="dk2"/>
                </a:solidFill>
                <a:effectLst/>
                <a:uFillTx/>
                <a:latin typeface="Calibri"/>
              </a:rPr>
              <a:t>Mastertextformat bearbeiten</a:t>
            </a:r>
            <a:endParaRPr lang="en-US" sz="2800" b="0" u="none" strike="noStrike">
              <a:solidFill>
                <a:schemeClr val="dk2"/>
              </a:solidFill>
              <a:effectLst/>
              <a:uFillTx/>
              <a:latin typeface="Calibri"/>
            </a:endParaRPr>
          </a:p>
          <a:p>
            <a:pPr marL="685800" lvl="1" indent="-228600" algn="l" defTabSz="914400">
              <a:lnSpc>
                <a:spcPct val="90000"/>
              </a:lnSpc>
              <a:spcBef>
                <a:spcPts val="499"/>
              </a:spcBef>
              <a:buClr>
                <a:srgbClr val="192B46"/>
              </a:buClr>
              <a:buFont typeface="Arial"/>
              <a:buChar char="•"/>
            </a:pPr>
            <a:r>
              <a:rPr lang="de-DE" sz="2400" b="0" u="none" strike="noStrike">
                <a:solidFill>
                  <a:schemeClr val="dk2"/>
                </a:solidFill>
                <a:effectLst/>
                <a:uFillTx/>
                <a:latin typeface="Calibri"/>
              </a:rPr>
              <a:t>Zweite Ebene</a:t>
            </a:r>
            <a:endParaRPr lang="en-US" sz="2400" b="0" u="none" strike="noStrike">
              <a:solidFill>
                <a:schemeClr val="dk2"/>
              </a:solidFill>
              <a:effectLst/>
              <a:uFillTx/>
              <a:latin typeface="Calibri"/>
            </a:endParaRPr>
          </a:p>
          <a:p>
            <a:pPr marL="1143000" lvl="2" indent="-228600" algn="l" defTabSz="914400">
              <a:lnSpc>
                <a:spcPct val="90000"/>
              </a:lnSpc>
              <a:spcBef>
                <a:spcPts val="499"/>
              </a:spcBef>
              <a:buClr>
                <a:srgbClr val="192B46"/>
              </a:buClr>
              <a:buFont typeface="Arial"/>
              <a:buChar char="•"/>
            </a:pPr>
            <a:r>
              <a:rPr lang="de-DE" sz="2000" b="0" u="none" strike="noStrike">
                <a:solidFill>
                  <a:schemeClr val="dk2"/>
                </a:solidFill>
                <a:effectLst/>
                <a:uFillTx/>
                <a:latin typeface="Calibri"/>
              </a:rPr>
              <a:t>Dritte Ebene</a:t>
            </a:r>
            <a:endParaRPr lang="en-US" sz="2000" b="0" u="none" strike="noStrike">
              <a:solidFill>
                <a:schemeClr val="dk2"/>
              </a:solidFill>
              <a:effectLst/>
              <a:uFillTx/>
              <a:latin typeface="Calibri"/>
            </a:endParaRPr>
          </a:p>
          <a:p>
            <a:pPr marL="1600200" lvl="3"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Vierte Ebene</a:t>
            </a:r>
            <a:endParaRPr lang="en-US" sz="1800" b="0" u="none" strike="noStrike">
              <a:solidFill>
                <a:schemeClr val="dk2"/>
              </a:solidFill>
              <a:effectLst/>
              <a:uFillTx/>
              <a:latin typeface="Calibri"/>
            </a:endParaRPr>
          </a:p>
          <a:p>
            <a:pPr marL="2057400" lvl="4" indent="-228600" algn="l" defTabSz="914400">
              <a:lnSpc>
                <a:spcPct val="90000"/>
              </a:lnSpc>
              <a:spcBef>
                <a:spcPts val="499"/>
              </a:spcBef>
              <a:buClr>
                <a:srgbClr val="192B46"/>
              </a:buClr>
              <a:buFont typeface="Arial"/>
              <a:buChar char="•"/>
            </a:pPr>
            <a:r>
              <a:rPr lang="de-DE" sz="1800" b="0" u="none" strike="noStrike">
                <a:solidFill>
                  <a:schemeClr val="dk2"/>
                </a:solidFill>
                <a:effectLst/>
                <a:uFillTx/>
                <a:latin typeface="Calibri"/>
              </a:rPr>
              <a:t>Fünfte Ebene</a:t>
            </a:r>
            <a:endParaRPr lang="en-US" sz="1800" b="0" u="none" strike="noStrike">
              <a:solidFill>
                <a:schemeClr val="dk2"/>
              </a:solidFill>
              <a:effectLst/>
              <a:uFillTx/>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5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unddu-portal.de/de/node/149"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nicht-wegschieben.de/material/filme" TargetMode="Externa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file:////Users/robertschulze/Desktop/UBSKM_Forschungsmaterial_KeyVisual_PP_260811_06.png"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el 1"/>
          <p:cNvSpPr/>
          <p:nvPr/>
        </p:nvSpPr>
        <p:spPr>
          <a:xfrm>
            <a:off x="1177200" y="2849760"/>
            <a:ext cx="9742680" cy="181008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90000"/>
              </a:lnSpc>
            </a:pPr>
            <a:r>
              <a:rPr lang="de-DE" sz="6000" b="0" u="none" strike="noStrike">
                <a:solidFill>
                  <a:schemeClr val="dk2"/>
                </a:solidFill>
                <a:effectLst/>
                <a:uFillTx/>
                <a:latin typeface="Calibri"/>
              </a:rPr>
              <a:t>Schutz beginnt bei uns</a:t>
            </a:r>
            <a:endParaRPr lang="de-DE" sz="6000" b="0" u="none" strike="noStrike">
              <a:solidFill>
                <a:srgbClr val="000000"/>
              </a:solidFill>
              <a:effectLst/>
              <a:uFillTx/>
              <a:latin typeface="Calibri"/>
            </a:endParaRPr>
          </a:p>
        </p:txBody>
      </p:sp>
      <p:sp>
        <p:nvSpPr>
          <p:cNvPr id="48" name="Textfeld 4"/>
          <p:cNvSpPr/>
          <p:nvPr/>
        </p:nvSpPr>
        <p:spPr>
          <a:xfrm>
            <a:off x="1177200" y="3919680"/>
            <a:ext cx="97426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de-DE" sz="2800" b="0" u="none" strike="noStrike">
                <a:solidFill>
                  <a:schemeClr val="dk2"/>
                </a:solidFill>
                <a:effectLst/>
                <a:uFillTx/>
                <a:latin typeface="Calibri"/>
              </a:rPr>
              <a:t>Wahrnehmen – Verstehen – Haltung zeigen</a:t>
            </a:r>
            <a:endParaRPr lang="de-DE" sz="2800" b="0" u="none" strike="noStrike">
              <a:solidFill>
                <a:srgbClr val="000000"/>
              </a:solidFill>
              <a:effectLst/>
              <a:uFillTx/>
              <a:latin typeface="Calibri"/>
            </a:endParaRPr>
          </a:p>
        </p:txBody>
      </p:sp>
      <p:sp>
        <p:nvSpPr>
          <p:cNvPr id="49" name="PlaceHolder 1"/>
          <p:cNvSpPr>
            <a:spLocks noGrp="1"/>
          </p:cNvSpPr>
          <p:nvPr>
            <p:ph hasCustomPrompt="1"/>
          </p:nvPr>
        </p:nvSpPr>
        <p:spPr>
          <a:xfrm>
            <a:off x="4462200" y="1401480"/>
            <a:ext cx="2763360" cy="358560"/>
          </a:xfrm>
          <a:prstGeom prst="rect">
            <a:avLst/>
          </a:prstGeom>
          <a:noFill/>
          <a:ln w="0">
            <a:noFill/>
          </a:ln>
        </p:spPr>
        <p:txBody>
          <a:bodyPr lIns="91440" tIns="45720" rIns="91440" bIns="45720" anchor="t">
            <a:noAutofit/>
          </a:bodyPr>
          <a:lstStyle/>
          <a:p>
            <a:pPr indent="0" algn="ctr" defTabSz="914400">
              <a:lnSpc>
                <a:spcPct val="90000"/>
              </a:lnSpc>
              <a:spcBef>
                <a:spcPts val="1001"/>
              </a:spcBef>
              <a:buNone/>
              <a:tabLst>
                <a:tab pos="0" algn="l"/>
              </a:tabLst>
            </a:pPr>
            <a:r>
              <a:rPr lang="de-DE" sz="2780" b="0" u="none" strike="noStrike">
                <a:solidFill>
                  <a:schemeClr val="lt1"/>
                </a:solidFill>
                <a:effectLst/>
                <a:uFillTx/>
                <a:latin typeface="Calibri"/>
              </a:rPr>
              <a:t>Grundmodul I</a:t>
            </a:r>
            <a:endParaRPr lang="en-US" sz="2780" b="0" u="none" strike="noStrike">
              <a:solidFill>
                <a:schemeClr val="lt1"/>
              </a:solidFill>
              <a:effectLst/>
              <a:uFillTx/>
              <a:latin typeface="BundesSans Offic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hteck 3"/>
          <p:cNvSpPr/>
          <p:nvPr/>
        </p:nvSpPr>
        <p:spPr>
          <a:xfrm>
            <a:off x="695160" y="681120"/>
            <a:ext cx="6051960" cy="65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51"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Selbstfürsorge vorab</a:t>
            </a:r>
            <a:endParaRPr lang="en-US" sz="4400" b="0" u="none" strike="noStrike">
              <a:solidFill>
                <a:schemeClr val="accent1"/>
              </a:solidFill>
              <a:effectLst/>
              <a:uFillTx/>
              <a:latin typeface="Calibri"/>
            </a:endParaRPr>
          </a:p>
        </p:txBody>
      </p:sp>
      <p:sp>
        <p:nvSpPr>
          <p:cNvPr id="52" name="PlaceHolder 2"/>
          <p:cNvSpPr>
            <a:spLocks noGrp="1"/>
          </p:cNvSpPr>
          <p:nvPr>
            <p:ph type="sldNum" idx="12"/>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E747D37A-0953-4848-8413-B46C72E936BB}" type="slidenum">
              <a:rPr lang="de-DE" sz="1000" b="0" u="none" strike="noStrike">
                <a:solidFill>
                  <a:schemeClr val="dk2"/>
                </a:solidFill>
                <a:effectLst/>
                <a:uFillTx/>
                <a:latin typeface="Calibri"/>
              </a:rPr>
              <a:t>3</a:t>
            </a:fld>
            <a:endParaRPr lang="de-DE" sz="1000" b="0" u="none" strike="noStrike">
              <a:solidFill>
                <a:srgbClr val="000000"/>
              </a:solidFill>
              <a:effectLst/>
              <a:uFillTx/>
              <a:latin typeface="Calibri"/>
            </a:endParaRPr>
          </a:p>
        </p:txBody>
      </p:sp>
      <p:pic>
        <p:nvPicPr>
          <p:cNvPr id="53" name="Grafik 10"/>
          <p:cNvPicPr/>
          <p:nvPr/>
        </p:nvPicPr>
        <p:blipFill>
          <a:blip r:embed="rId2"/>
          <a:stretch/>
        </p:blipFill>
        <p:spPr>
          <a:xfrm>
            <a:off x="3124800" y="4373280"/>
            <a:ext cx="8477640" cy="3013200"/>
          </a:xfrm>
          <a:prstGeom prst="rect">
            <a:avLst/>
          </a:prstGeom>
          <a:noFill/>
          <a:ln w="0">
            <a:noFill/>
          </a:ln>
        </p:spPr>
      </p:pic>
      <p:sp>
        <p:nvSpPr>
          <p:cNvPr id="54" name="PlaceHolder 3"/>
          <p:cNvSpPr>
            <a:spLocks noGrp="1"/>
          </p:cNvSpPr>
          <p:nvPr>
            <p:ph/>
          </p:nvPr>
        </p:nvSpPr>
        <p:spPr>
          <a:xfrm>
            <a:off x="695160" y="1825560"/>
            <a:ext cx="9856800" cy="397044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Achten Sie auf sich und einander</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Jede und jeder darf sich zurückziehen – ohne sich erklären zu müssen</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Fragen Sie nach, wenn etwas unklar ist oder Sie etwas diskutieren möchten</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Melden Sie sich, wenn Sie (weitere) Pausen benötigen</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Persönliche Erfahrungen oder Situationen, die geteilt werden, </a:t>
            </a:r>
            <a:br>
              <a:rPr sz="2400"/>
            </a:br>
            <a:r>
              <a:rPr lang="de-DE" sz="2400" b="0" u="none" strike="noStrike">
                <a:solidFill>
                  <a:schemeClr val="dk2"/>
                </a:solidFill>
                <a:effectLst/>
                <a:uFillTx/>
                <a:latin typeface="Calibri"/>
              </a:rPr>
              <a:t>werden nicht nach außen getragen</a:t>
            </a:r>
            <a:endParaRPr lang="en-US" sz="2400" b="0" u="none" strike="noStrike">
              <a:solidFill>
                <a:schemeClr val="dk2"/>
              </a:solidFill>
              <a:effectLst/>
              <a:uFillTx/>
              <a:latin typeface="Calibri"/>
            </a:endParaRPr>
          </a:p>
        </p:txBody>
      </p:sp>
      <p:sp>
        <p:nvSpPr>
          <p:cNvPr id="55" name="Textfeld 11"/>
          <p:cNvSpPr/>
          <p:nvPr/>
        </p:nvSpPr>
        <p:spPr>
          <a:xfrm>
            <a:off x="4215960" y="5395680"/>
            <a:ext cx="8523360" cy="1107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rPr>
              <a:t>Versuchen Sie, die eigenen Bedürfnisse und Grenzen </a:t>
            </a:r>
            <a:endParaRPr lang="de-DE" sz="2200" b="0" u="none" strike="noStrike">
              <a:solidFill>
                <a:srgbClr val="000000"/>
              </a:solidFill>
              <a:effectLst/>
              <a:uFillTx/>
              <a:latin typeface="Calibri"/>
            </a:endParaRPr>
          </a:p>
          <a:p>
            <a:pPr defTabSz="457200">
              <a:lnSpc>
                <a:spcPct val="100000"/>
              </a:lnSpc>
            </a:pPr>
            <a:r>
              <a:rPr lang="de-DE" sz="2200" b="0" i="1" u="none" strike="noStrike">
                <a:solidFill>
                  <a:schemeClr val="dk2"/>
                </a:solidFill>
                <a:effectLst/>
                <a:uFillTx/>
                <a:latin typeface="Calibri"/>
              </a:rPr>
              <a:t>gut im Blick zu behalten!</a:t>
            </a:r>
            <a:endParaRPr lang="de-DE" sz="2200" b="0" u="none" strike="noStrike">
              <a:solidFill>
                <a:srgbClr val="000000"/>
              </a:solidFill>
              <a:effectLst/>
              <a:uFillTx/>
              <a:latin typeface="Calibri"/>
            </a:endParaRPr>
          </a:p>
          <a:p>
            <a:pPr defTabSz="457200">
              <a:lnSpc>
                <a:spcPct val="100000"/>
              </a:lnSpc>
            </a:pPr>
            <a:endParaRPr lang="de-DE" sz="2200" b="0" u="none" strike="noStrike">
              <a:solidFill>
                <a:srgbClr val="000000"/>
              </a:solidFill>
              <a:effectLst/>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hteck 3"/>
          <p:cNvSpPr/>
          <p:nvPr/>
        </p:nvSpPr>
        <p:spPr>
          <a:xfrm>
            <a:off x="695160" y="681120"/>
            <a:ext cx="4825440" cy="726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57"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Ziele des Workshops</a:t>
            </a:r>
            <a:endParaRPr lang="en-US" sz="4400" b="0" u="none" strike="noStrike">
              <a:solidFill>
                <a:schemeClr val="accent1"/>
              </a:solidFill>
              <a:effectLst/>
              <a:uFillTx/>
              <a:latin typeface="Calibri"/>
            </a:endParaRPr>
          </a:p>
        </p:txBody>
      </p:sp>
      <p:sp>
        <p:nvSpPr>
          <p:cNvPr id="58" name="PlaceHolder 2"/>
          <p:cNvSpPr>
            <a:spLocks noGrp="1"/>
          </p:cNvSpPr>
          <p:nvPr>
            <p:ph type="sldNum" idx="13"/>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0602B2BD-AB37-4A6D-94D8-408C4357985D}" type="slidenum">
              <a:rPr lang="de-DE" sz="1000" b="0" u="none" strike="noStrike">
                <a:solidFill>
                  <a:schemeClr val="dk2"/>
                </a:solidFill>
                <a:effectLst/>
                <a:uFillTx/>
                <a:latin typeface="Calibri"/>
              </a:rPr>
              <a:t>4</a:t>
            </a:fld>
            <a:endParaRPr lang="de-DE" sz="1000" b="0" u="none" strike="noStrike">
              <a:solidFill>
                <a:srgbClr val="000000"/>
              </a:solidFill>
              <a:effectLst/>
              <a:uFillTx/>
              <a:latin typeface="Calibri"/>
            </a:endParaRPr>
          </a:p>
        </p:txBody>
      </p:sp>
      <p:sp>
        <p:nvSpPr>
          <p:cNvPr id="59" name="PlaceHolder 3"/>
          <p:cNvSpPr>
            <a:spLocks noGrp="1"/>
          </p:cNvSpPr>
          <p:nvPr>
            <p:ph/>
          </p:nvPr>
        </p:nvSpPr>
        <p:spPr>
          <a:xfrm>
            <a:off x="695160" y="1825560"/>
            <a:ext cx="9856800" cy="397044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Times New Roman"/>
              </a:rPr>
              <a:t>Sensibilisierung für sexuelle Übergriffe unter Jugendlichen </a:t>
            </a:r>
            <a:br>
              <a:rPr sz="2400"/>
            </a:br>
            <a:r>
              <a:rPr lang="de-DE" sz="2400" b="0" u="none" strike="noStrike">
                <a:solidFill>
                  <a:schemeClr val="dk2"/>
                </a:solidFill>
                <a:effectLst/>
                <a:uFillTx/>
                <a:latin typeface="Calibri"/>
                <a:ea typeface="Times New Roman"/>
              </a:rPr>
              <a:t>und die Dynamiken sexualisierter Gewalt</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Times New Roman"/>
              </a:rPr>
              <a:t>Schärfung von kommunikativen Mustern und pädagogischer Haltung</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Times New Roman"/>
              </a:rPr>
              <a:t>Wahrnehmungs-, Einordnungs- und Handlungskompetenz stärken und erste unterstützende Schritte verantwortungsvoll anstoßen können.</a:t>
            </a:r>
            <a:endParaRPr lang="en-US" sz="2400" b="0" u="none" strike="noStrike">
              <a:solidFill>
                <a:schemeClr val="dk2"/>
              </a:solidFill>
              <a:effectLst/>
              <a:uFillTx/>
              <a:latin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hteck 3"/>
          <p:cNvSpPr/>
          <p:nvPr/>
        </p:nvSpPr>
        <p:spPr>
          <a:xfrm>
            <a:off x="695160" y="681120"/>
            <a:ext cx="4825440" cy="726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61"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Ablaufplan</a:t>
            </a:r>
            <a:endParaRPr lang="en-US" sz="4400" b="0" u="none" strike="noStrike">
              <a:solidFill>
                <a:schemeClr val="accent1"/>
              </a:solidFill>
              <a:effectLst/>
              <a:uFillTx/>
              <a:latin typeface="Calibri"/>
            </a:endParaRPr>
          </a:p>
        </p:txBody>
      </p:sp>
      <p:sp>
        <p:nvSpPr>
          <p:cNvPr id="62" name="PlaceHolder 2"/>
          <p:cNvSpPr>
            <a:spLocks noGrp="1"/>
          </p:cNvSpPr>
          <p:nvPr>
            <p:ph type="sldNum" idx="14"/>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E28E3281-7752-4275-A3AF-94A1BA48F7EE}" type="slidenum">
              <a:rPr lang="de-DE" sz="1000" b="0" u="none" strike="noStrike">
                <a:solidFill>
                  <a:schemeClr val="dk2"/>
                </a:solidFill>
                <a:effectLst/>
                <a:uFillTx/>
                <a:latin typeface="Calibri"/>
              </a:rPr>
              <a:t>5</a:t>
            </a:fld>
            <a:endParaRPr lang="de-DE" sz="1000" b="0" u="none" strike="noStrike">
              <a:solidFill>
                <a:srgbClr val="000000"/>
              </a:solidFill>
              <a:effectLst/>
              <a:uFillTx/>
              <a:latin typeface="Calibri"/>
            </a:endParaRPr>
          </a:p>
        </p:txBody>
      </p:sp>
      <p:sp>
        <p:nvSpPr>
          <p:cNvPr id="63" name="PlaceHolder 3"/>
          <p:cNvSpPr>
            <a:spLocks noGrp="1"/>
          </p:cNvSpPr>
          <p:nvPr>
            <p:ph/>
          </p:nvPr>
        </p:nvSpPr>
        <p:spPr>
          <a:xfrm>
            <a:off x="695160" y="1825560"/>
            <a:ext cx="9856800" cy="3970440"/>
          </a:xfrm>
          <a:prstGeom prst="rect">
            <a:avLst/>
          </a:prstGeom>
          <a:noFill/>
          <a:ln w="0">
            <a:noFill/>
          </a:ln>
        </p:spPr>
        <p:txBody>
          <a:bodyPr lIns="91440" tIns="45720" rIns="91440" bIns="45720" anchor="t">
            <a:normAutofit fontScale="92500" lnSpcReduction="19999"/>
          </a:bodyPr>
          <a:lstStyle/>
          <a:p>
            <a:pPr indent="0" algn="l" defTabSz="914400">
              <a:lnSpc>
                <a:spcPct val="150000"/>
              </a:lnSpc>
              <a:spcBef>
                <a:spcPts val="1001"/>
              </a:spcBef>
              <a:buNone/>
              <a:tabLst>
                <a:tab pos="0" algn="l"/>
              </a:tabLst>
            </a:pPr>
            <a:r>
              <a:rPr lang="de-DE" sz="3000" b="1" u="none" strike="noStrike">
                <a:solidFill>
                  <a:schemeClr val="dk2"/>
                </a:solidFill>
                <a:effectLst/>
                <a:uFillTx/>
                <a:latin typeface="Calibri"/>
              </a:rPr>
              <a:t>Grundmodul I</a:t>
            </a:r>
            <a:endParaRPr lang="en-US" sz="3000" b="0" u="none" strike="noStrike">
              <a:solidFill>
                <a:schemeClr val="dk2"/>
              </a:solidFill>
              <a:effectLst/>
              <a:uFillTx/>
              <a:latin typeface="Calibri"/>
            </a:endParaRPr>
          </a:p>
          <a:p>
            <a:pPr marL="685800" lvl="1" indent="-342000" algn="l" defTabSz="914400">
              <a:lnSpc>
                <a:spcPct val="150000"/>
              </a:lnSpc>
              <a:spcBef>
                <a:spcPts val="499"/>
              </a:spcBef>
              <a:buClr>
                <a:srgbClr val="192B46"/>
              </a:buClr>
              <a:buSzPct val="80000"/>
              <a:buFont typeface="Arial"/>
              <a:buChar char="•"/>
              <a:tabLst>
                <a:tab pos="0" algn="l"/>
              </a:tabLst>
            </a:pPr>
            <a:r>
              <a:rPr lang="de-DE" sz="2600" b="0" u="none" strike="noStrike">
                <a:solidFill>
                  <a:schemeClr val="dk2"/>
                </a:solidFill>
                <a:effectLst/>
                <a:uFillTx/>
                <a:latin typeface="Calibri"/>
              </a:rPr>
              <a:t>Thematischer Einstieg</a:t>
            </a:r>
            <a:endParaRPr lang="en-US" sz="2600" b="0" u="none" strike="noStrike">
              <a:solidFill>
                <a:schemeClr val="dk2"/>
              </a:solidFill>
              <a:effectLst/>
              <a:uFillTx/>
              <a:latin typeface="Calibri"/>
            </a:endParaRPr>
          </a:p>
          <a:p>
            <a:pPr marL="685800" lvl="1" indent="-342000" algn="l" defTabSz="914400">
              <a:lnSpc>
                <a:spcPct val="150000"/>
              </a:lnSpc>
              <a:spcBef>
                <a:spcPts val="499"/>
              </a:spcBef>
              <a:buClr>
                <a:srgbClr val="192B46"/>
              </a:buClr>
              <a:buSzPct val="80000"/>
              <a:buFont typeface="Arial"/>
              <a:buChar char="•"/>
              <a:tabLst>
                <a:tab pos="0" algn="l"/>
              </a:tabLst>
            </a:pPr>
            <a:r>
              <a:rPr lang="de-DE" sz="2600" b="0" u="none" strike="noStrike">
                <a:solidFill>
                  <a:schemeClr val="dk2"/>
                </a:solidFill>
                <a:effectLst/>
                <a:uFillTx/>
                <a:latin typeface="Calibri"/>
              </a:rPr>
              <a:t>Positive Sexualität und sexuelle Selbstbestimmung</a:t>
            </a:r>
            <a:endParaRPr lang="en-US" sz="2600" b="0" u="none" strike="noStrike">
              <a:solidFill>
                <a:schemeClr val="dk2"/>
              </a:solidFill>
              <a:effectLst/>
              <a:uFillTx/>
              <a:latin typeface="Calibri"/>
            </a:endParaRPr>
          </a:p>
          <a:p>
            <a:pPr marL="685800" lvl="1" indent="-342000" algn="l" defTabSz="914400">
              <a:lnSpc>
                <a:spcPct val="150000"/>
              </a:lnSpc>
              <a:spcBef>
                <a:spcPts val="499"/>
              </a:spcBef>
              <a:buClr>
                <a:srgbClr val="192B46"/>
              </a:buClr>
              <a:buSzPct val="80000"/>
              <a:buFont typeface="Arial"/>
              <a:buChar char="•"/>
              <a:tabLst>
                <a:tab pos="0" algn="l"/>
              </a:tabLst>
            </a:pPr>
            <a:r>
              <a:rPr lang="de-DE" sz="2600" b="0" u="none" strike="noStrike">
                <a:solidFill>
                  <a:schemeClr val="dk2"/>
                </a:solidFill>
                <a:effectLst/>
                <a:uFillTx/>
                <a:latin typeface="Calibri"/>
              </a:rPr>
              <a:t>Grundlagen sexualisierter Gewalt und sexueller Missbrauch</a:t>
            </a:r>
            <a:endParaRPr lang="en-US" sz="2600" b="0" u="none" strike="noStrike">
              <a:solidFill>
                <a:schemeClr val="dk2"/>
              </a:solidFill>
              <a:effectLst/>
              <a:uFillTx/>
              <a:latin typeface="Calibri"/>
            </a:endParaRPr>
          </a:p>
          <a:p>
            <a:pPr marL="685800" lvl="1" indent="-342000" algn="l" defTabSz="914400">
              <a:lnSpc>
                <a:spcPct val="150000"/>
              </a:lnSpc>
              <a:spcBef>
                <a:spcPts val="499"/>
              </a:spcBef>
              <a:buClr>
                <a:srgbClr val="192B46"/>
              </a:buClr>
              <a:buSzPct val="80000"/>
              <a:buFont typeface="Arial"/>
              <a:buChar char="•"/>
              <a:tabLst>
                <a:tab pos="0" algn="l"/>
              </a:tabLst>
            </a:pPr>
            <a:r>
              <a:rPr lang="de-DE" sz="2600" b="0" u="none" strike="noStrike">
                <a:solidFill>
                  <a:schemeClr val="dk2"/>
                </a:solidFill>
                <a:effectLst/>
                <a:uFillTx/>
                <a:latin typeface="Calibri"/>
              </a:rPr>
              <a:t>Risikofaktoren und besondere Dynamik bei Peergewalt</a:t>
            </a:r>
            <a:endParaRPr lang="en-US" sz="2600" b="0" u="none" strike="noStrike">
              <a:solidFill>
                <a:schemeClr val="dk2"/>
              </a:solidFill>
              <a:effectLst/>
              <a:uFillTx/>
              <a:latin typeface="Calibri"/>
            </a:endParaRPr>
          </a:p>
          <a:p>
            <a:pPr marL="685800" lvl="1" indent="-342000" algn="l" defTabSz="914400">
              <a:lnSpc>
                <a:spcPct val="150000"/>
              </a:lnSpc>
              <a:spcBef>
                <a:spcPts val="499"/>
              </a:spcBef>
              <a:buClr>
                <a:srgbClr val="192B46"/>
              </a:buClr>
              <a:buSzPct val="80000"/>
              <a:buFont typeface="Arial"/>
              <a:buChar char="•"/>
              <a:tabLst>
                <a:tab pos="0" algn="l"/>
              </a:tabLst>
            </a:pPr>
            <a:r>
              <a:rPr lang="de-DE" sz="2600" b="0" u="none" strike="noStrike">
                <a:solidFill>
                  <a:schemeClr val="dk2"/>
                </a:solidFill>
                <a:effectLst/>
                <a:uFillTx/>
                <a:latin typeface="Calibri"/>
              </a:rPr>
              <a:t>Prävention</a:t>
            </a:r>
            <a:endParaRPr lang="en-US" sz="2600" b="0" u="none" strike="noStrike">
              <a:solidFill>
                <a:schemeClr val="dk2"/>
              </a:solidFill>
              <a:effectLst/>
              <a:uFillTx/>
              <a:latin typeface="Calibri"/>
            </a:endParaRPr>
          </a:p>
          <a:p>
            <a:pPr marL="685800" lvl="1" indent="-342000" algn="l" defTabSz="914400">
              <a:lnSpc>
                <a:spcPct val="150000"/>
              </a:lnSpc>
              <a:spcBef>
                <a:spcPts val="499"/>
              </a:spcBef>
              <a:buClr>
                <a:srgbClr val="192B46"/>
              </a:buClr>
              <a:buSzPct val="80000"/>
              <a:buFont typeface="Arial"/>
              <a:buChar char="•"/>
              <a:tabLst>
                <a:tab pos="0" algn="l"/>
              </a:tabLst>
            </a:pPr>
            <a:r>
              <a:rPr lang="de-DE" sz="2600" b="0" u="none" strike="noStrike">
                <a:solidFill>
                  <a:schemeClr val="dk2"/>
                </a:solidFill>
                <a:effectLst/>
                <a:uFillTx/>
                <a:latin typeface="Calibri"/>
              </a:rPr>
              <a:t>Abschluss und Feedback</a:t>
            </a:r>
            <a:endParaRPr lang="en-US" sz="2600" b="0" u="none" strike="noStrike">
              <a:solidFill>
                <a:schemeClr val="dk2"/>
              </a:solidFill>
              <a:effectLst/>
              <a:uFillTx/>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laceHolder 1"/>
          <p:cNvSpPr>
            <a:spLocks noGrp="1"/>
          </p:cNvSpPr>
          <p:nvPr>
            <p:ph type="title" hasCustomPrompt="1"/>
          </p:nvPr>
        </p:nvSpPr>
        <p:spPr>
          <a:xfrm>
            <a:off x="1135080" y="1696680"/>
            <a:ext cx="9742680" cy="2275920"/>
          </a:xfrm>
          <a:prstGeom prst="rect">
            <a:avLst/>
          </a:prstGeom>
          <a:noFill/>
          <a:ln w="0">
            <a:noFill/>
          </a:ln>
        </p:spPr>
        <p:txBody>
          <a:bodyPr lIns="91440" tIns="45720" rIns="91440" bIns="45720" anchor="b">
            <a:noAutofit/>
          </a:bodyPr>
          <a:lstStyle/>
          <a:p>
            <a:pPr indent="0" algn="ctr" defTabSz="914400">
              <a:lnSpc>
                <a:spcPct val="90000"/>
              </a:lnSpc>
              <a:buNone/>
            </a:pPr>
            <a:r>
              <a:rPr lang="de-DE" sz="6000" b="0" u="none" strike="noStrike">
                <a:solidFill>
                  <a:schemeClr val="dk2"/>
                </a:solidFill>
                <a:effectLst/>
                <a:uFillTx/>
                <a:latin typeface="Calibri"/>
              </a:rPr>
              <a:t>Wir starten</a:t>
            </a:r>
            <a:endParaRPr lang="en-US" sz="6000" b="0" u="none" strike="noStrike">
              <a:solidFill>
                <a:schemeClr val="dk2"/>
              </a:solidFill>
              <a:effectLst/>
              <a:uFillTx/>
              <a:latin typeface="Calibri"/>
            </a:endParaRPr>
          </a:p>
        </p:txBody>
      </p:sp>
      <p:sp>
        <p:nvSpPr>
          <p:cNvPr id="3" name="PlaceHolder 2"/>
          <p:cNvSpPr>
            <a:spLocks noGrp="1"/>
          </p:cNvSpPr>
          <p:nvPr>
            <p:ph type="sldNum" idx="2"/>
          </p:nvPr>
        </p:nvSpPr>
        <p:spPr/>
        <p:txBody>
          <a:bodyPr/>
          <a:lstStyle/>
          <a:p>
            <a:fld id="{C18AD9D2-2911-4163-8D74-65F7423221B8}" type="slidenum">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laceHolder 1"/>
          <p:cNvSpPr>
            <a:spLocks noGrp="1"/>
          </p:cNvSpPr>
          <p:nvPr>
            <p:ph type="title" hasCustomPrompt="1"/>
          </p:nvPr>
        </p:nvSpPr>
        <p:spPr>
          <a:xfrm>
            <a:off x="695160" y="2924280"/>
            <a:ext cx="5196240" cy="1009440"/>
          </a:xfrm>
          <a:prstGeom prst="rect">
            <a:avLst/>
          </a:prstGeom>
          <a:noFill/>
          <a:ln w="0">
            <a:noFill/>
          </a:ln>
        </p:spPr>
        <p:txBody>
          <a:bodyPr lIns="91440" tIns="45720" rIns="91440" bIns="45720" anchor="ctr">
            <a:noAutofit/>
          </a:bodyPr>
          <a:lstStyle/>
          <a:p>
            <a:pPr indent="0" algn="l" defTabSz="914400">
              <a:lnSpc>
                <a:spcPct val="90000"/>
              </a:lnSpc>
              <a:buNone/>
            </a:pPr>
            <a:r>
              <a:rPr lang="de-DE" sz="4400" b="0" u="none" strike="noStrike">
                <a:solidFill>
                  <a:schemeClr val="accent1"/>
                </a:solidFill>
                <a:effectLst/>
                <a:uFillTx/>
                <a:latin typeface="Calibri"/>
              </a:rPr>
              <a:t>Vorstellungsrunde</a:t>
            </a:r>
            <a:endParaRPr lang="en-US" sz="4400" b="0" u="none" strike="noStrike">
              <a:solidFill>
                <a:schemeClr val="accent1"/>
              </a:solidFill>
              <a:effectLst/>
              <a:uFillTx/>
              <a:latin typeface="Calibri"/>
            </a:endParaRPr>
          </a:p>
        </p:txBody>
      </p:sp>
      <p:sp>
        <p:nvSpPr>
          <p:cNvPr id="3" name="PlaceHolder 2"/>
          <p:cNvSpPr>
            <a:spLocks noGrp="1"/>
          </p:cNvSpPr>
          <p:nvPr>
            <p:ph type="sldNum" idx="7"/>
          </p:nvPr>
        </p:nvSpPr>
        <p:spPr/>
        <p:txBody>
          <a:bodyPr/>
          <a:lstStyle/>
          <a:p>
            <a:fld id="{483DF8A4-42F7-4E3B-B162-88C8B15D695C}" type="slidenum">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PlaceHolder 1"/>
          <p:cNvSpPr>
            <a:spLocks noGrp="1"/>
          </p:cNvSpPr>
          <p:nvPr>
            <p:ph type="title" hasCustomPrompt="1"/>
          </p:nvPr>
        </p:nvSpPr>
        <p:spPr>
          <a:xfrm>
            <a:off x="1155960" y="1292760"/>
            <a:ext cx="9732240" cy="2648160"/>
          </a:xfrm>
          <a:prstGeom prst="rect">
            <a:avLst/>
          </a:prstGeom>
          <a:noFill/>
          <a:ln w="0">
            <a:noFill/>
          </a:ln>
        </p:spPr>
        <p:txBody>
          <a:bodyPr lIns="91440" tIns="45720" rIns="91440" bIns="45720" anchor="b">
            <a:normAutofit/>
          </a:bodyPr>
          <a:lstStyle/>
          <a:p>
            <a:pPr indent="0" algn="ctr" defTabSz="914400">
              <a:lnSpc>
                <a:spcPct val="90000"/>
              </a:lnSpc>
              <a:buNone/>
            </a:pPr>
            <a:r>
              <a:rPr lang="de-DE" sz="6000" b="0" u="none" strike="noStrike">
                <a:solidFill>
                  <a:schemeClr val="dk2"/>
                </a:solidFill>
                <a:effectLst/>
                <a:uFillTx/>
                <a:latin typeface="Calibri"/>
              </a:rPr>
              <a:t>Thematischer Einstieg</a:t>
            </a:r>
            <a:endParaRPr lang="en-US" sz="6000" b="0" u="none" strike="noStrike">
              <a:solidFill>
                <a:schemeClr val="dk2"/>
              </a:solidFill>
              <a:effectLst/>
              <a:uFillTx/>
              <a:latin typeface="Calibri"/>
            </a:endParaRPr>
          </a:p>
        </p:txBody>
      </p:sp>
      <p:sp>
        <p:nvSpPr>
          <p:cNvPr id="67" name="PlaceHolder 2"/>
          <p:cNvSpPr>
            <a:spLocks noGrp="1"/>
          </p:cNvSpPr>
          <p:nvPr>
            <p:ph type="sldNum" idx="15"/>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E75425C8-4A23-4E60-A1D5-81317E53DBAF}" type="slidenum">
              <a:rPr lang="de-DE" sz="1000" b="0" u="none" strike="noStrike">
                <a:solidFill>
                  <a:schemeClr val="dk2"/>
                </a:solidFill>
                <a:effectLst/>
                <a:uFillTx/>
                <a:latin typeface="Calibri"/>
              </a:rPr>
              <a:t>8</a:t>
            </a:fld>
            <a:endParaRPr lang="de-DE" sz="1000" b="0" u="none" strike="noStrike">
              <a:solidFill>
                <a:srgbClr val="000000"/>
              </a:solidFill>
              <a:effectLst/>
              <a:uFillTx/>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feld 9"/>
          <p:cNvSpPr/>
          <p:nvPr/>
        </p:nvSpPr>
        <p:spPr>
          <a:xfrm>
            <a:off x="776520" y="2107080"/>
            <a:ext cx="10653120" cy="2643480"/>
          </a:xfrm>
          <a:prstGeom prst="rect">
            <a:avLst/>
          </a:prstGeom>
          <a:solidFill>
            <a:schemeClr val="bg1"/>
          </a:solidFill>
          <a:ln w="152400" cap="sq">
            <a:solidFill>
              <a:srgbClr val="F2E946"/>
            </a:solidFill>
            <a:miter/>
          </a:ln>
        </p:spPr>
        <p:style>
          <a:lnRef idx="0">
            <a:scrgbClr r="0" g="0" b="0"/>
          </a:lnRef>
          <a:fillRef idx="0">
            <a:scrgbClr r="0" g="0" b="0"/>
          </a:fillRef>
          <a:effectRef idx="0">
            <a:scrgbClr r="0" g="0" b="0"/>
          </a:effectRef>
          <a:fontRef idx="minor"/>
        </p:style>
        <p:txBody>
          <a:bodyPr lIns="180000" tIns="180000" rIns="180000" bIns="180000" anchor="ctr">
            <a:noAutofit/>
          </a:bodyPr>
          <a:lstStyle/>
          <a:p>
            <a:pPr algn="ctr" defTabSz="457200">
              <a:lnSpc>
                <a:spcPct val="100000"/>
              </a:lnSpc>
            </a:pPr>
            <a:r>
              <a:rPr lang="de-DE" sz="4400" b="0" u="none" strike="noStrike">
                <a:solidFill>
                  <a:schemeClr val="accent1"/>
                </a:solidFill>
                <a:effectLst/>
                <a:uFillTx/>
                <a:latin typeface="Calibri"/>
              </a:rPr>
              <a:t>Ist das sexualisierte Gewalt?</a:t>
            </a:r>
            <a:endParaRPr lang="de-DE" sz="4400" b="0" u="none" strike="noStrike">
              <a:solidFill>
                <a:srgbClr val="000000"/>
              </a:solidFill>
              <a:effectLst/>
              <a:uFillTx/>
              <a:latin typeface="Calibri"/>
            </a:endParaRPr>
          </a:p>
        </p:txBody>
      </p:sp>
      <p:grpSp>
        <p:nvGrpSpPr>
          <p:cNvPr id="69" name="Gruppieren 14"/>
          <p:cNvGrpSpPr/>
          <p:nvPr/>
        </p:nvGrpSpPr>
        <p:grpSpPr>
          <a:xfrm>
            <a:off x="8597160" y="681120"/>
            <a:ext cx="2832480" cy="2832480"/>
            <a:chOff x="8597160" y="681120"/>
            <a:chExt cx="2832480" cy="2832480"/>
          </a:xfrm>
        </p:grpSpPr>
        <p:pic>
          <p:nvPicPr>
            <p:cNvPr id="70" name="Grafik 8" descr="Ampel mit einfarbiger Füllung"/>
            <p:cNvPicPr/>
            <p:nvPr/>
          </p:nvPicPr>
          <p:blipFill>
            <a:blip r:embed="rId2">
              <a:extLst>
                <a:ext uri="{96DAC541-7B7A-43D3-8B79-37D633B846F1}">
                  <asvg:svgBlip xmlns:asvg="http://schemas.microsoft.com/office/drawing/2016/SVG/main" r:embed="rId3"/>
                </a:ext>
              </a:extLst>
            </a:blip>
            <a:stretch/>
          </p:blipFill>
          <p:spPr>
            <a:xfrm>
              <a:off x="8597160" y="681120"/>
              <a:ext cx="2832480" cy="2832480"/>
            </a:xfrm>
            <a:prstGeom prst="rect">
              <a:avLst/>
            </a:prstGeom>
            <a:noFill/>
            <a:ln w="0">
              <a:noFill/>
            </a:ln>
          </p:spPr>
        </p:pic>
        <p:sp>
          <p:nvSpPr>
            <p:cNvPr id="71" name="Oval 10"/>
            <p:cNvSpPr/>
            <p:nvPr/>
          </p:nvSpPr>
          <p:spPr>
            <a:xfrm>
              <a:off x="9735120" y="1166040"/>
              <a:ext cx="556560" cy="55656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72" name="Oval 12"/>
            <p:cNvSpPr/>
            <p:nvPr/>
          </p:nvSpPr>
          <p:spPr>
            <a:xfrm>
              <a:off x="9735120" y="1816200"/>
              <a:ext cx="556560" cy="55656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73" name="Oval 13"/>
            <p:cNvSpPr/>
            <p:nvPr/>
          </p:nvSpPr>
          <p:spPr>
            <a:xfrm>
              <a:off x="9735120" y="2471040"/>
              <a:ext cx="556560" cy="556560"/>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grpSp>
      <p:sp>
        <p:nvSpPr>
          <p:cNvPr id="2" name="PlaceHolder 1"/>
          <p:cNvSpPr>
            <a:spLocks noGrp="1"/>
          </p:cNvSpPr>
          <p:nvPr>
            <p:ph type="sldNum" idx="3"/>
          </p:nvPr>
        </p:nvSpPr>
        <p:spPr/>
        <p:txBody>
          <a:bodyPr/>
          <a:lstStyle/>
          <a:p>
            <a:fld id="{1FB2B8AF-3ABA-49C0-8C81-A4C7D9E24B16}" type="slidenum">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PlaceHolder 1"/>
          <p:cNvSpPr>
            <a:spLocks noGrp="1"/>
          </p:cNvSpPr>
          <p:nvPr>
            <p:ph type="title" hasCustomPrompt="1"/>
          </p:nvPr>
        </p:nvSpPr>
        <p:spPr>
          <a:xfrm>
            <a:off x="1703880" y="1823040"/>
            <a:ext cx="8423640" cy="2852280"/>
          </a:xfrm>
          <a:prstGeom prst="rect">
            <a:avLst/>
          </a:prstGeom>
          <a:noFill/>
          <a:ln w="0">
            <a:noFill/>
          </a:ln>
        </p:spPr>
        <p:txBody>
          <a:bodyPr lIns="91440" tIns="45720" rIns="91440" bIns="45720" anchor="b">
            <a:normAutofit/>
          </a:bodyPr>
          <a:lstStyle/>
          <a:p>
            <a:pPr indent="0" algn="ctr" defTabSz="914400">
              <a:lnSpc>
                <a:spcPct val="90000"/>
              </a:lnSpc>
              <a:buNone/>
            </a:pPr>
            <a:r>
              <a:rPr lang="de-DE" sz="6000" b="0" u="none" strike="noStrike">
                <a:solidFill>
                  <a:schemeClr val="dk2"/>
                </a:solidFill>
                <a:effectLst/>
                <a:uFillTx/>
                <a:latin typeface="Calibri"/>
              </a:rPr>
              <a:t>Positive Sexualität </a:t>
            </a:r>
            <a:br>
              <a:rPr sz="6000"/>
            </a:br>
            <a:r>
              <a:rPr lang="de-DE" sz="6000" b="0" u="none" strike="noStrike">
                <a:solidFill>
                  <a:schemeClr val="dk2"/>
                </a:solidFill>
                <a:effectLst/>
                <a:uFillTx/>
                <a:latin typeface="Calibri"/>
              </a:rPr>
              <a:t>und sexuelle Selbstbestimmung</a:t>
            </a:r>
            <a:endParaRPr lang="en-US" sz="6000" b="0" u="none" strike="noStrike">
              <a:solidFill>
                <a:schemeClr val="dk2"/>
              </a:solidFill>
              <a:effectLst/>
              <a:uFillTx/>
              <a:latin typeface="Calibri"/>
            </a:endParaRPr>
          </a:p>
        </p:txBody>
      </p:sp>
      <p:sp>
        <p:nvSpPr>
          <p:cNvPr id="75" name="PlaceHolder 2"/>
          <p:cNvSpPr>
            <a:spLocks noGrp="1"/>
          </p:cNvSpPr>
          <p:nvPr>
            <p:ph type="sldNum" idx="16"/>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CE5EAC8C-39B4-4609-AFD8-64D7A31804C5}" type="slidenum">
              <a:rPr lang="de-DE" sz="1000" b="0" u="none" strike="noStrike">
                <a:solidFill>
                  <a:schemeClr val="dk2"/>
                </a:solidFill>
                <a:effectLst/>
                <a:uFillTx/>
                <a:latin typeface="Calibri"/>
              </a:rPr>
              <a:t>10</a:t>
            </a:fld>
            <a:endParaRPr lang="de-DE" sz="1000" b="0" u="none" strike="noStrike">
              <a:solidFill>
                <a:srgbClr val="000000"/>
              </a:solidFill>
              <a:effectLst/>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laceHolder 1"/>
          <p:cNvSpPr>
            <a:spLocks noGrp="1"/>
          </p:cNvSpPr>
          <p:nvPr>
            <p:ph type="sldNum" idx="17"/>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07A962F6-9928-4A4B-8C9F-048296C00C16}" type="slidenum">
              <a:rPr lang="de-DE" sz="1000" b="0" u="none" strike="noStrike">
                <a:solidFill>
                  <a:schemeClr val="dk2"/>
                </a:solidFill>
                <a:effectLst/>
                <a:uFillTx/>
                <a:latin typeface="Calibri"/>
              </a:rPr>
              <a:t>11</a:t>
            </a:fld>
            <a:endParaRPr lang="de-DE" sz="1000" b="0" u="none" strike="noStrike">
              <a:solidFill>
                <a:srgbClr val="000000"/>
              </a:solidFill>
              <a:effectLst/>
              <a:uFillTx/>
              <a:latin typeface="Calibri"/>
            </a:endParaRPr>
          </a:p>
        </p:txBody>
      </p:sp>
      <p:sp>
        <p:nvSpPr>
          <p:cNvPr id="77" name="Textfeld 14"/>
          <p:cNvSpPr/>
          <p:nvPr/>
        </p:nvSpPr>
        <p:spPr>
          <a:xfrm>
            <a:off x="793800" y="2107080"/>
            <a:ext cx="10635840" cy="2643480"/>
          </a:xfrm>
          <a:prstGeom prst="rect">
            <a:avLst/>
          </a:prstGeom>
          <a:solidFill>
            <a:schemeClr val="bg1"/>
          </a:solidFill>
          <a:ln w="152400" cap="sq">
            <a:solidFill>
              <a:srgbClr val="F2E946"/>
            </a:solidFill>
            <a:miter/>
          </a:ln>
        </p:spPr>
        <p:style>
          <a:lnRef idx="0">
            <a:scrgbClr r="0" g="0" b="0"/>
          </a:lnRef>
          <a:fillRef idx="0">
            <a:scrgbClr r="0" g="0" b="0"/>
          </a:fillRef>
          <a:effectRef idx="0">
            <a:scrgbClr r="0" g="0" b="0"/>
          </a:effectRef>
          <a:fontRef idx="minor"/>
        </p:style>
        <p:txBody>
          <a:bodyPr lIns="180000" tIns="180000" rIns="180000" bIns="180000" anchor="ctr">
            <a:noAutofit/>
          </a:bodyPr>
          <a:lstStyle/>
          <a:p>
            <a:pPr algn="ctr" defTabSz="457200">
              <a:lnSpc>
                <a:spcPct val="100000"/>
              </a:lnSpc>
            </a:pPr>
            <a:r>
              <a:rPr lang="de-DE" sz="4400" b="0" u="none" strike="noStrike">
                <a:solidFill>
                  <a:schemeClr val="accent1"/>
                </a:solidFill>
                <a:effectLst/>
                <a:uFillTx/>
                <a:latin typeface="Calibri"/>
              </a:rPr>
              <a:t>Was gehört für Sie alles </a:t>
            </a:r>
            <a:endParaRPr lang="de-DE" sz="4400" b="0" u="none" strike="noStrike">
              <a:solidFill>
                <a:srgbClr val="000000"/>
              </a:solidFill>
              <a:effectLst/>
              <a:uFillTx/>
              <a:latin typeface="Calibri"/>
            </a:endParaRPr>
          </a:p>
          <a:p>
            <a:pPr algn="ctr" defTabSz="457200">
              <a:lnSpc>
                <a:spcPct val="100000"/>
              </a:lnSpc>
            </a:pPr>
            <a:r>
              <a:rPr lang="de-DE" sz="4400" b="0" u="none" strike="noStrike">
                <a:solidFill>
                  <a:schemeClr val="accent1"/>
                </a:solidFill>
                <a:effectLst/>
                <a:uFillTx/>
                <a:latin typeface="Calibri"/>
              </a:rPr>
              <a:t>zum Begriff „Sexualität“?</a:t>
            </a:r>
            <a:endParaRPr lang="de-DE" sz="4400" b="0" u="none" strike="noStrike">
              <a:solidFill>
                <a:srgbClr val="000000"/>
              </a:solidFill>
              <a:effectLst/>
              <a:uFillTx/>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Psychosexuelle Entwicklung von Jugendlichen </a:t>
            </a:r>
            <a:endParaRPr lang="en-US" sz="4400" b="0" u="none" strike="noStrike">
              <a:solidFill>
                <a:schemeClr val="accent1"/>
              </a:solidFill>
              <a:effectLst/>
              <a:uFillTx/>
              <a:latin typeface="Calibri"/>
            </a:endParaRPr>
          </a:p>
        </p:txBody>
      </p:sp>
      <p:sp>
        <p:nvSpPr>
          <p:cNvPr id="79" name="PlaceHolder 2"/>
          <p:cNvSpPr>
            <a:spLocks noGrp="1"/>
          </p:cNvSpPr>
          <p:nvPr>
            <p:ph/>
          </p:nvPr>
        </p:nvSpPr>
        <p:spPr>
          <a:xfrm>
            <a:off x="695160" y="1690560"/>
            <a:ext cx="9972360" cy="3970440"/>
          </a:xfrm>
          <a:prstGeom prst="rect">
            <a:avLst/>
          </a:prstGeom>
          <a:noFill/>
          <a:ln w="0">
            <a:noFill/>
          </a:ln>
        </p:spPr>
        <p:txBody>
          <a:bodyPr lIns="91440" tIns="45720" rIns="91440" bIns="45720" anchor="t">
            <a:noAutofit/>
          </a:bodyPr>
          <a:lstStyle/>
          <a:p>
            <a:pPr marL="230400" indent="-285840" algn="l"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rPr>
              <a:t>Auseinandersetzung mit eigenen sexuellen Normen und Werten</a:t>
            </a:r>
            <a:endParaRPr lang="en-US" sz="2400" b="0" u="none" strike="noStrike">
              <a:solidFill>
                <a:schemeClr val="dk2"/>
              </a:solidFill>
              <a:effectLst/>
              <a:uFillTx/>
              <a:latin typeface="Calibri"/>
            </a:endParaRPr>
          </a:p>
          <a:p>
            <a:pPr marL="230400" indent="-285840" algn="l"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rPr>
              <a:t>Kennenlernen von eigenen Wünschen, Bedürfnissen und Grenzen</a:t>
            </a:r>
            <a:endParaRPr lang="en-US" sz="2400" b="0" u="none" strike="noStrike">
              <a:solidFill>
                <a:schemeClr val="dk2"/>
              </a:solidFill>
              <a:effectLst/>
              <a:uFillTx/>
              <a:latin typeface="Calibri"/>
            </a:endParaRPr>
          </a:p>
          <a:p>
            <a:pPr marL="687600" lvl="2" indent="-285840" algn="l" defTabSz="914400">
              <a:lnSpc>
                <a:spcPct val="110000"/>
              </a:lnSpc>
              <a:spcBef>
                <a:spcPts val="1001"/>
              </a:spcBef>
              <a:buClr>
                <a:srgbClr val="192B46"/>
              </a:buClr>
              <a:buSzPct val="80000"/>
              <a:buFont typeface="Arial"/>
              <a:buChar char="•"/>
            </a:pPr>
            <a:r>
              <a:rPr lang="de-DE" sz="2200" b="0" u="none" strike="noStrike">
                <a:solidFill>
                  <a:schemeClr val="dk2"/>
                </a:solidFill>
                <a:effectLst/>
                <a:uFillTx/>
                <a:latin typeface="Calibri"/>
              </a:rPr>
              <a:t>Austesten von Grenzen</a:t>
            </a:r>
            <a:endParaRPr lang="en-US" sz="2200" b="0" u="none" strike="noStrike">
              <a:solidFill>
                <a:schemeClr val="dk2"/>
              </a:solidFill>
              <a:effectLst/>
              <a:uFillTx/>
              <a:latin typeface="Calibri"/>
            </a:endParaRPr>
          </a:p>
          <a:p>
            <a:pPr marL="687600" lvl="2" indent="-285840" algn="l" defTabSz="914400">
              <a:lnSpc>
                <a:spcPct val="110000"/>
              </a:lnSpc>
              <a:spcBef>
                <a:spcPts val="1001"/>
              </a:spcBef>
              <a:buClr>
                <a:srgbClr val="192B46"/>
              </a:buClr>
              <a:buSzPct val="80000"/>
              <a:buFont typeface="Arial"/>
              <a:buChar char="•"/>
            </a:pPr>
            <a:r>
              <a:rPr lang="de-DE" sz="2200" b="0" u="none" strike="noStrike">
                <a:solidFill>
                  <a:schemeClr val="dk2"/>
                </a:solidFill>
                <a:effectLst/>
                <a:uFillTx/>
                <a:latin typeface="Calibri"/>
              </a:rPr>
              <a:t>Wahrnehmung, Benennung und Kommunikation eigener Grenzen erlernen</a:t>
            </a:r>
            <a:endParaRPr lang="en-US" sz="2200" b="0" u="none" strike="noStrike">
              <a:solidFill>
                <a:schemeClr val="dk2"/>
              </a:solidFill>
              <a:effectLst/>
              <a:uFillTx/>
              <a:latin typeface="Calibri"/>
            </a:endParaRPr>
          </a:p>
          <a:p>
            <a:pPr marL="687600" lvl="2" indent="-285840" algn="l" defTabSz="914400">
              <a:lnSpc>
                <a:spcPct val="110000"/>
              </a:lnSpc>
              <a:spcBef>
                <a:spcPts val="1001"/>
              </a:spcBef>
              <a:buClr>
                <a:srgbClr val="192B46"/>
              </a:buClr>
              <a:buSzPct val="80000"/>
              <a:buFont typeface="Arial"/>
              <a:buChar char="•"/>
            </a:pPr>
            <a:r>
              <a:rPr lang="de-DE" sz="2200" b="0" u="none" strike="noStrike">
                <a:solidFill>
                  <a:schemeClr val="dk2"/>
                </a:solidFill>
                <a:effectLst/>
                <a:uFillTx/>
                <a:latin typeface="Calibri"/>
              </a:rPr>
              <a:t>Erfragen und Respektieren der Grenzen anderer Personen erlernen</a:t>
            </a:r>
            <a:endParaRPr lang="en-US" sz="2200" b="0" u="none" strike="noStrike">
              <a:solidFill>
                <a:schemeClr val="dk2"/>
              </a:solidFill>
              <a:effectLst/>
              <a:uFillTx/>
              <a:latin typeface="Calibri"/>
            </a:endParaRPr>
          </a:p>
          <a:p>
            <a:pPr marL="230400" indent="-285840" algn="l"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rPr>
              <a:t>Aufklärung über sexuelle und reproduktive Rechte, z. B.</a:t>
            </a:r>
            <a:endParaRPr lang="en-US" sz="2400" b="0" u="none" strike="noStrike">
              <a:solidFill>
                <a:schemeClr val="dk2"/>
              </a:solidFill>
              <a:effectLst/>
              <a:uFillTx/>
              <a:latin typeface="Calibri"/>
            </a:endParaRPr>
          </a:p>
          <a:p>
            <a:pPr marL="687600" lvl="2" indent="-285840" algn="l" defTabSz="914400">
              <a:lnSpc>
                <a:spcPct val="110000"/>
              </a:lnSpc>
              <a:spcBef>
                <a:spcPts val="1001"/>
              </a:spcBef>
              <a:buClr>
                <a:srgbClr val="192B46"/>
              </a:buClr>
              <a:buSzPct val="80000"/>
              <a:buFont typeface="Arial"/>
              <a:buChar char="•"/>
            </a:pPr>
            <a:r>
              <a:rPr lang="de-DE" sz="2200" b="0" u="none" strike="noStrike">
                <a:solidFill>
                  <a:schemeClr val="dk2"/>
                </a:solidFill>
                <a:effectLst/>
                <a:uFillTx/>
                <a:latin typeface="Calibri"/>
              </a:rPr>
              <a:t>Recht auf Informationen und Wissen</a:t>
            </a:r>
            <a:endParaRPr lang="en-US" sz="2200" b="0" u="none" strike="noStrike">
              <a:solidFill>
                <a:schemeClr val="dk2"/>
              </a:solidFill>
              <a:effectLst/>
              <a:uFillTx/>
              <a:latin typeface="Calibri"/>
            </a:endParaRPr>
          </a:p>
          <a:p>
            <a:pPr marL="687600" lvl="2" indent="-285840" algn="l" defTabSz="914400">
              <a:lnSpc>
                <a:spcPct val="110000"/>
              </a:lnSpc>
              <a:spcBef>
                <a:spcPts val="1001"/>
              </a:spcBef>
              <a:buClr>
                <a:srgbClr val="192B46"/>
              </a:buClr>
              <a:buSzPct val="80000"/>
              <a:buFont typeface="Arial"/>
              <a:buChar char="•"/>
            </a:pPr>
            <a:r>
              <a:rPr lang="de-DE" sz="2200" b="0" u="none" strike="noStrike">
                <a:solidFill>
                  <a:schemeClr val="dk2"/>
                </a:solidFill>
                <a:effectLst/>
                <a:uFillTx/>
                <a:latin typeface="Calibri"/>
              </a:rPr>
              <a:t>Recht auf sexuelle Selbstbestimmung ab 14 Jahren</a:t>
            </a:r>
            <a:endParaRPr lang="en-US" sz="2200" b="0" u="none" strike="noStrike">
              <a:solidFill>
                <a:schemeClr val="dk2"/>
              </a:solidFill>
              <a:effectLst/>
              <a:uFillTx/>
              <a:latin typeface="Calibri"/>
            </a:endParaRPr>
          </a:p>
          <a:p>
            <a:pPr marL="687600" lvl="2" indent="-285840" algn="l" defTabSz="914400">
              <a:lnSpc>
                <a:spcPct val="110000"/>
              </a:lnSpc>
              <a:spcBef>
                <a:spcPts val="1001"/>
              </a:spcBef>
              <a:buClr>
                <a:srgbClr val="192B46"/>
              </a:buClr>
              <a:buSzPct val="80000"/>
              <a:buFont typeface="Arial"/>
              <a:buChar char="•"/>
            </a:pPr>
            <a:r>
              <a:rPr lang="de-DE" sz="2200" b="0" u="none" strike="noStrike">
                <a:solidFill>
                  <a:schemeClr val="dk2"/>
                </a:solidFill>
                <a:effectLst/>
                <a:uFillTx/>
                <a:latin typeface="Calibri"/>
              </a:rPr>
              <a:t>Recht auf Schutz vor sexualisierter Gewalt</a:t>
            </a:r>
            <a:endParaRPr lang="en-US" sz="2200" b="0" u="none" strike="noStrike">
              <a:solidFill>
                <a:schemeClr val="dk2"/>
              </a:solidFill>
              <a:effectLst/>
              <a:uFillTx/>
              <a:latin typeface="Calibri"/>
            </a:endParaRPr>
          </a:p>
          <a:p>
            <a:pPr indent="0" algn="l" defTabSz="914400">
              <a:lnSpc>
                <a:spcPct val="110000"/>
              </a:lnSpc>
              <a:spcBef>
                <a:spcPts val="1001"/>
              </a:spcBef>
              <a:buNone/>
            </a:pPr>
            <a:endParaRPr lang="en-US" sz="2200" b="0" u="none" strike="noStrike">
              <a:solidFill>
                <a:schemeClr val="dk2"/>
              </a:solidFill>
              <a:effectLst/>
              <a:uFillTx/>
              <a:latin typeface="Calibri"/>
            </a:endParaRPr>
          </a:p>
          <a:p>
            <a:pPr indent="0" algn="l" defTabSz="914400">
              <a:lnSpc>
                <a:spcPct val="110000"/>
              </a:lnSpc>
              <a:spcBef>
                <a:spcPts val="1001"/>
              </a:spcBef>
              <a:buNone/>
            </a:pPr>
            <a:endParaRPr lang="en-US" sz="1800" b="0" u="none" strike="noStrike">
              <a:solidFill>
                <a:schemeClr val="dk2"/>
              </a:solidFill>
              <a:effectLst/>
              <a:uFillTx/>
              <a:latin typeface="Calibri"/>
            </a:endParaRPr>
          </a:p>
          <a:p>
            <a:pPr indent="0" algn="l" defTabSz="914400">
              <a:lnSpc>
                <a:spcPct val="110000"/>
              </a:lnSpc>
              <a:spcBef>
                <a:spcPts val="1001"/>
              </a:spcBef>
              <a:buNone/>
            </a:pPr>
            <a:endParaRPr lang="en-US" sz="2200" b="0" u="none" strike="noStrike">
              <a:solidFill>
                <a:schemeClr val="dk2"/>
              </a:solidFill>
              <a:effectLst/>
              <a:uFillTx/>
              <a:latin typeface="Calibri"/>
            </a:endParaRPr>
          </a:p>
        </p:txBody>
      </p:sp>
      <p:sp>
        <p:nvSpPr>
          <p:cNvPr id="4" name="PlaceHolder 3"/>
          <p:cNvSpPr>
            <a:spLocks noGrp="1"/>
          </p:cNvSpPr>
          <p:nvPr>
            <p:ph type="sldNum" idx="4"/>
          </p:nvPr>
        </p:nvSpPr>
        <p:spPr/>
        <p:txBody>
          <a:bodyPr/>
          <a:lstStyle/>
          <a:p>
            <a:fld id="{DF62B28F-25EC-4D39-BF6A-F18DF60C0B57}" type="slidenum">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PlaceHolder 1"/>
          <p:cNvSpPr>
            <a:spLocks noGrp="1"/>
          </p:cNvSpPr>
          <p:nvPr>
            <p:ph type="title" hasCustomPrompt="1"/>
          </p:nvPr>
        </p:nvSpPr>
        <p:spPr>
          <a:xfrm>
            <a:off x="1703880" y="1823040"/>
            <a:ext cx="8423640" cy="2852280"/>
          </a:xfrm>
          <a:prstGeom prst="rect">
            <a:avLst/>
          </a:prstGeom>
          <a:noFill/>
          <a:ln w="0">
            <a:noFill/>
          </a:ln>
        </p:spPr>
        <p:txBody>
          <a:bodyPr lIns="91440" tIns="45720" rIns="91440" bIns="45720" anchor="b">
            <a:noAutofit/>
          </a:bodyPr>
          <a:lstStyle/>
          <a:p>
            <a:pPr indent="0" algn="ctr" defTabSz="914400">
              <a:lnSpc>
                <a:spcPct val="90000"/>
              </a:lnSpc>
              <a:buNone/>
            </a:pPr>
            <a:r>
              <a:rPr lang="de-DE" sz="6000" b="0" u="none" strike="noStrike">
                <a:solidFill>
                  <a:schemeClr val="dk2"/>
                </a:solidFill>
                <a:effectLst/>
                <a:uFillTx/>
                <a:latin typeface="Calibri"/>
              </a:rPr>
              <a:t>Grundlagen sexualisierter Gewalt und sexueller Missbrauch</a:t>
            </a:r>
            <a:endParaRPr lang="en-US" sz="6000" b="0" u="none" strike="noStrike">
              <a:solidFill>
                <a:schemeClr val="dk2"/>
              </a:solidFill>
              <a:effectLst/>
              <a:uFillTx/>
              <a:latin typeface="Calibri"/>
            </a:endParaRPr>
          </a:p>
        </p:txBody>
      </p:sp>
      <p:sp>
        <p:nvSpPr>
          <p:cNvPr id="81" name="PlaceHolder 2"/>
          <p:cNvSpPr>
            <a:spLocks noGrp="1"/>
          </p:cNvSpPr>
          <p:nvPr>
            <p:ph type="sldNum" idx="18"/>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EF4C2F0F-0994-4F65-92FE-43D198C03D07}" type="slidenum">
              <a:rPr lang="de-DE" sz="1000" b="0" u="none" strike="noStrike">
                <a:solidFill>
                  <a:schemeClr val="dk2"/>
                </a:solidFill>
                <a:effectLst/>
                <a:uFillTx/>
                <a:latin typeface="Calibri"/>
              </a:rPr>
              <a:t>13</a:t>
            </a:fld>
            <a:endParaRPr lang="de-DE" sz="1000" b="0" u="none" strike="noStrike">
              <a:solidFill>
                <a:srgbClr val="000000"/>
              </a:solidFill>
              <a:effectLst/>
              <a:uFillTx/>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hteck 7"/>
          <p:cNvSpPr/>
          <p:nvPr/>
        </p:nvSpPr>
        <p:spPr>
          <a:xfrm>
            <a:off x="3576600" y="2893320"/>
            <a:ext cx="7919640" cy="1225080"/>
          </a:xfrm>
          <a:prstGeom prst="rect">
            <a:avLst/>
          </a:prstGeom>
          <a:solidFill>
            <a:schemeClr val="accent4"/>
          </a:solidFill>
          <a:ln w="25400">
            <a:solidFill>
              <a:srgbClr val="FFFFFF"/>
            </a:solidFill>
          </a:ln>
        </p:spPr>
        <p:style>
          <a:lnRef idx="2">
            <a:schemeClr val="accent5">
              <a:shade val="15000"/>
            </a:schemeClr>
          </a:lnRef>
          <a:fillRef idx="1">
            <a:schemeClr val="accent5"/>
          </a:fillRef>
          <a:effectRef idx="0">
            <a:schemeClr val="accent5"/>
          </a:effectRef>
          <a:fontRef idx="minor"/>
        </p:style>
        <p:txBody>
          <a:bodyPr lIns="1836000" tIns="45000" rIns="90000" bIns="45000" anchor="ctr">
            <a:noAutofit/>
          </a:bodyPr>
          <a:lstStyle/>
          <a:p>
            <a:pPr algn="ctr" defTabSz="457200">
              <a:lnSpc>
                <a:spcPct val="100000"/>
              </a:lnSpc>
            </a:pPr>
            <a:r>
              <a:rPr lang="de-DE" sz="1800" b="0" u="none" strike="noStrike">
                <a:solidFill>
                  <a:schemeClr val="dk2"/>
                </a:solidFill>
                <a:effectLst/>
                <a:uFillTx/>
                <a:latin typeface="Calibri"/>
              </a:rPr>
              <a:t>z. B. wiederholter Körperkontakt oder Kommentar trotz des Wissens, dass dies unerwünscht ist, oder weil die Grenze des Gegenübers nicht ernst genommen wird</a:t>
            </a:r>
            <a:endParaRPr lang="de-DE" sz="1800" b="0" u="none" strike="noStrike">
              <a:solidFill>
                <a:srgbClr val="000000"/>
              </a:solidFill>
              <a:effectLst/>
              <a:uFillTx/>
              <a:latin typeface="Calibri"/>
            </a:endParaRPr>
          </a:p>
        </p:txBody>
      </p:sp>
      <p:sp>
        <p:nvSpPr>
          <p:cNvPr id="83" name="Rechteck 8"/>
          <p:cNvSpPr/>
          <p:nvPr/>
        </p:nvSpPr>
        <p:spPr>
          <a:xfrm>
            <a:off x="3576600" y="4118760"/>
            <a:ext cx="7919640" cy="1212840"/>
          </a:xfrm>
          <a:prstGeom prst="rect">
            <a:avLst/>
          </a:prstGeom>
          <a:solidFill>
            <a:schemeClr val="bg2"/>
          </a:solidFill>
          <a:ln w="25400">
            <a:solidFill>
              <a:srgbClr val="FFFFFF"/>
            </a:solidFill>
          </a:ln>
        </p:spPr>
        <p:style>
          <a:lnRef idx="2">
            <a:schemeClr val="accent5">
              <a:shade val="15000"/>
            </a:schemeClr>
          </a:lnRef>
          <a:fillRef idx="1">
            <a:schemeClr val="accent5"/>
          </a:fillRef>
          <a:effectRef idx="0">
            <a:schemeClr val="accent5"/>
          </a:effectRef>
          <a:fontRef idx="minor"/>
        </p:style>
        <p:txBody>
          <a:bodyPr lIns="2808000" tIns="45000" rIns="90000" bIns="45000" anchor="ctr">
            <a:noAutofit/>
          </a:bodyPr>
          <a:lstStyle/>
          <a:p>
            <a:pPr algn="ctr" defTabSz="457200">
              <a:lnSpc>
                <a:spcPct val="100000"/>
              </a:lnSpc>
            </a:pPr>
            <a:r>
              <a:rPr lang="de-DE" sz="1800" b="0" u="none" strike="noStrike">
                <a:solidFill>
                  <a:schemeClr val="dk2"/>
                </a:solidFill>
                <a:effectLst/>
                <a:uFillTx/>
                <a:latin typeface="Calibri"/>
              </a:rPr>
              <a:t>z. B. zufälliger Körperkontakt oder Kommentar, </a:t>
            </a:r>
            <a:br>
              <a:rPr sz="1800"/>
            </a:br>
            <a:r>
              <a:rPr lang="de-DE" sz="1800" b="0" u="none" strike="noStrike">
                <a:solidFill>
                  <a:schemeClr val="dk2"/>
                </a:solidFill>
                <a:effectLst/>
                <a:uFillTx/>
                <a:latin typeface="Calibri"/>
              </a:rPr>
              <a:t>unabsichtliche Grenzüberschreitung beim Flirten</a:t>
            </a:r>
            <a:endParaRPr lang="de-DE" sz="1800" b="0" u="none" strike="noStrike">
              <a:solidFill>
                <a:srgbClr val="000000"/>
              </a:solidFill>
              <a:effectLst/>
              <a:uFillTx/>
              <a:latin typeface="Calibri"/>
            </a:endParaRPr>
          </a:p>
        </p:txBody>
      </p:sp>
      <p:sp>
        <p:nvSpPr>
          <p:cNvPr id="84" name="Rechteck 5"/>
          <p:cNvSpPr/>
          <p:nvPr/>
        </p:nvSpPr>
        <p:spPr>
          <a:xfrm>
            <a:off x="3650040" y="720720"/>
            <a:ext cx="7846200" cy="2172240"/>
          </a:xfrm>
          <a:prstGeom prst="rect">
            <a:avLst/>
          </a:prstGeom>
          <a:solidFill>
            <a:srgbClr val="C4CAD1"/>
          </a:solidFill>
          <a:ln w="25400">
            <a:solidFill>
              <a:srgbClr val="FFFFFF"/>
            </a:solidFill>
          </a:ln>
        </p:spPr>
        <p:style>
          <a:lnRef idx="2">
            <a:schemeClr val="accent5">
              <a:shade val="15000"/>
            </a:schemeClr>
          </a:lnRef>
          <a:fillRef idx="1">
            <a:schemeClr val="accent5"/>
          </a:fillRef>
          <a:effectRef idx="0">
            <a:schemeClr val="accent5"/>
          </a:effectRef>
          <a:fontRef idx="minor"/>
        </p:style>
        <p:txBody>
          <a:bodyPr lIns="936000" tIns="45000" rIns="90000" bIns="45000" anchor="ctr">
            <a:noAutofit/>
          </a:bodyPr>
          <a:lstStyle/>
          <a:p>
            <a:pPr algn="ctr" defTabSz="457200">
              <a:lnSpc>
                <a:spcPct val="100000"/>
              </a:lnSpc>
            </a:pPr>
            <a:r>
              <a:rPr lang="de-DE" sz="1800" b="0" u="none" strike="noStrike">
                <a:solidFill>
                  <a:schemeClr val="dk2"/>
                </a:solidFill>
                <a:effectLst/>
                <a:uFillTx/>
                <a:latin typeface="Calibri"/>
              </a:rPr>
              <a:t>z. B. sexueller Missbrauch, sexuelle Belästigung, sexuelle Nötigung, Vergewaltigung, unerwünschtes Teilen von pornografischen Inhalten, Besitz und Verbreitung sogenannter Kinder- und Jugendpornografie</a:t>
            </a:r>
            <a:endParaRPr lang="de-DE" sz="1800" b="0" u="none" strike="noStrike">
              <a:solidFill>
                <a:srgbClr val="000000"/>
              </a:solidFill>
              <a:effectLst/>
              <a:uFillTx/>
              <a:latin typeface="Calibri"/>
            </a:endParaRPr>
          </a:p>
        </p:txBody>
      </p:sp>
      <p:graphicFrame>
        <p:nvGraphicFramePr>
          <p:cNvPr id="85" name="Diagram1"/>
          <p:cNvGraphicFramePr/>
          <p:nvPr>
            <p:extLst>
              <p:ext uri="{D42A27DB-BD31-4B8C-83A1-F6EECF244321}">
                <p14:modId xmlns:p14="http://schemas.microsoft.com/office/powerpoint/2010/main" val="2949095100"/>
              </p:ext>
            </p:extLst>
          </p:nvPr>
        </p:nvGraphicFramePr>
        <p:xfrm>
          <a:off x="695520" y="720720"/>
          <a:ext cx="5881320" cy="461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6" name="Oval 4"/>
          <p:cNvSpPr/>
          <p:nvPr/>
        </p:nvSpPr>
        <p:spPr>
          <a:xfrm>
            <a:off x="177480" y="720720"/>
            <a:ext cx="2369160" cy="236916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p:style>
        <p:txBody>
          <a:bodyPr lIns="0" tIns="0" rIns="0" bIns="0" anchor="ctr">
            <a:noAutofit/>
          </a:bodyPr>
          <a:lstStyle/>
          <a:p>
            <a:pPr algn="ctr" defTabSz="457200">
              <a:lnSpc>
                <a:spcPct val="100000"/>
              </a:lnSpc>
            </a:pPr>
            <a:r>
              <a:rPr lang="de-DE" sz="1600" b="1" u="none" strike="noStrike">
                <a:solidFill>
                  <a:schemeClr val="dk2"/>
                </a:solidFill>
                <a:effectLst/>
                <a:uFillTx/>
                <a:latin typeface="Calibri"/>
              </a:rPr>
              <a:t>Achtung: </a:t>
            </a:r>
            <a:endParaRPr lang="de-DE" sz="1600" b="0" u="none" strike="noStrike">
              <a:solidFill>
                <a:srgbClr val="000000"/>
              </a:solidFill>
              <a:effectLst/>
              <a:uFillTx/>
              <a:latin typeface="Calibri"/>
            </a:endParaRPr>
          </a:p>
          <a:p>
            <a:pPr algn="ctr" defTabSz="457200">
              <a:lnSpc>
                <a:spcPct val="100000"/>
              </a:lnSpc>
            </a:pPr>
            <a:r>
              <a:rPr lang="de-DE" sz="1600" b="0" u="none" strike="noStrike">
                <a:solidFill>
                  <a:schemeClr val="dk2"/>
                </a:solidFill>
                <a:effectLst/>
                <a:uFillTx/>
                <a:latin typeface="Calibri"/>
              </a:rPr>
              <a:t>Es ist eine Täterstrategie, sexuelle Grenzverletzungen als „unabsichtlich“ zu tarnen.</a:t>
            </a:r>
            <a:endParaRPr lang="de-DE" sz="1600" b="0" u="none" strike="noStrike">
              <a:solidFill>
                <a:srgbClr val="000000"/>
              </a:solidFill>
              <a:effectLst/>
              <a:uFillTx/>
              <a:latin typeface="Calibri"/>
            </a:endParaRPr>
          </a:p>
        </p:txBody>
      </p:sp>
      <p:sp>
        <p:nvSpPr>
          <p:cNvPr id="87" name="Rechteck 14"/>
          <p:cNvSpPr/>
          <p:nvPr/>
        </p:nvSpPr>
        <p:spPr>
          <a:xfrm>
            <a:off x="695160" y="5594400"/>
            <a:ext cx="10801080" cy="571320"/>
          </a:xfrm>
          <a:prstGeom prst="rect">
            <a:avLst/>
          </a:prstGeom>
          <a:solidFill>
            <a:schemeClr val="accent3"/>
          </a:solidFill>
          <a:ln w="28575">
            <a:solidFill>
              <a:srgbClr val="FFFFFF"/>
            </a:solidFill>
          </a:ln>
        </p:spPr>
        <p:style>
          <a:lnRef idx="2">
            <a:schemeClr val="accent1">
              <a:shade val="50000"/>
            </a:schemeClr>
          </a:lnRef>
          <a:fillRef idx="1">
            <a:schemeClr val="accent1"/>
          </a:fillRef>
          <a:effectRef idx="0">
            <a:schemeClr val="accent1"/>
          </a:effectRef>
          <a:fontRef idx="minor"/>
        </p:style>
        <p:txBody>
          <a:bodyPr lIns="0" tIns="0" rIns="0" bIns="0" anchor="ctr">
            <a:noAutofit/>
          </a:bodyPr>
          <a:lstStyle/>
          <a:p>
            <a:pPr algn="ctr" defTabSz="457200">
              <a:lnSpc>
                <a:spcPct val="100000"/>
              </a:lnSpc>
            </a:pPr>
            <a:r>
              <a:rPr lang="de-DE" sz="2200" b="1" u="none" strike="noStrike">
                <a:solidFill>
                  <a:schemeClr val="dk2"/>
                </a:solidFill>
                <a:effectLst/>
                <a:uFillTx/>
                <a:latin typeface="BundesSans Office"/>
              </a:rPr>
              <a:t>Die betroffene Person entscheidet, wo </a:t>
            </a:r>
            <a:r>
              <a:rPr lang="de-DE" sz="2200" b="1" u="none" strike="noStrike">
                <a:solidFill>
                  <a:schemeClr val="dk2"/>
                </a:solidFill>
                <a:effectLst/>
                <a:uFillTx/>
                <a:latin typeface="Calibri"/>
              </a:rPr>
              <a:t>ihre</a:t>
            </a:r>
            <a:r>
              <a:rPr lang="de-DE" sz="2200" b="1" u="none" strike="noStrike">
                <a:solidFill>
                  <a:schemeClr val="dk2"/>
                </a:solidFill>
                <a:effectLst/>
                <a:uFillTx/>
                <a:latin typeface="BundesSans Office"/>
              </a:rPr>
              <a:t> Grenzen liegen!</a:t>
            </a:r>
            <a:endParaRPr lang="de-DE" sz="2200" b="0" u="none" strike="noStrike">
              <a:solidFill>
                <a:srgbClr val="000000"/>
              </a:solidFill>
              <a:effectLst/>
              <a:uFillTx/>
              <a:latin typeface="Calibri"/>
            </a:endParaRPr>
          </a:p>
        </p:txBody>
      </p:sp>
      <p:sp>
        <p:nvSpPr>
          <p:cNvPr id="2" name="PlaceHolder 1"/>
          <p:cNvSpPr>
            <a:spLocks noGrp="1"/>
          </p:cNvSpPr>
          <p:nvPr>
            <p:ph type="sldNum" idx="3"/>
          </p:nvPr>
        </p:nvSpPr>
        <p:spPr/>
        <p:txBody>
          <a:bodyPr/>
          <a:lstStyle/>
          <a:p>
            <a:fld id="{AA9DB9A9-EB42-4220-9ED7-01357A72F761}" type="slidenum">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Strafrechtliche Aspekte</a:t>
            </a:r>
            <a:endParaRPr lang="en-US" sz="4400" b="0" u="none" strike="noStrike">
              <a:solidFill>
                <a:schemeClr val="accent1"/>
              </a:solidFill>
              <a:effectLst/>
              <a:uFillTx/>
              <a:latin typeface="Calibri"/>
            </a:endParaRPr>
          </a:p>
        </p:txBody>
      </p:sp>
      <p:sp>
        <p:nvSpPr>
          <p:cNvPr id="89" name="Textfeld 7"/>
          <p:cNvSpPr/>
          <p:nvPr/>
        </p:nvSpPr>
        <p:spPr>
          <a:xfrm>
            <a:off x="3795840" y="3339360"/>
            <a:ext cx="6098400" cy="338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tabLst>
                <a:tab pos="0" algn="l"/>
              </a:tabLst>
            </a:pPr>
            <a:r>
              <a:rPr lang="de-DE" sz="1600" b="0" u="sng" strike="noStrike">
                <a:solidFill>
                  <a:srgbClr val="087EB5"/>
                </a:solidFill>
                <a:effectLst/>
                <a:uFillTx/>
                <a:latin typeface="Lucida Sans"/>
                <a:ea typeface="Calibri"/>
                <a:hlinkClick r:id="rId3"/>
              </a:rPr>
              <a:t>https://unddu-portal.de/de/node/149</a:t>
            </a:r>
            <a:endParaRPr lang="de-DE" sz="1600" b="0" u="none" strike="noStrike">
              <a:solidFill>
                <a:srgbClr val="000000"/>
              </a:solidFill>
              <a:effectLst/>
              <a:uFillTx/>
              <a:latin typeface="Calibri"/>
            </a:endParaRPr>
          </a:p>
        </p:txBody>
      </p:sp>
      <p:pic>
        <p:nvPicPr>
          <p:cNvPr id="90" name="Grafik 2">
            <a:hlinkClick r:id="rId3"/>
          </p:cNvPr>
          <p:cNvPicPr/>
          <p:nvPr/>
        </p:nvPicPr>
        <p:blipFill>
          <a:blip r:embed="rId4"/>
          <a:stretch/>
        </p:blipFill>
        <p:spPr>
          <a:xfrm>
            <a:off x="1460880" y="2793240"/>
            <a:ext cx="1866600" cy="1493640"/>
          </a:xfrm>
          <a:prstGeom prst="rect">
            <a:avLst/>
          </a:prstGeom>
          <a:noFill/>
          <a:ln w="0">
            <a:noFill/>
          </a:ln>
        </p:spPr>
      </p:pic>
      <p:sp>
        <p:nvSpPr>
          <p:cNvPr id="3" name="PlaceHolder 2"/>
          <p:cNvSpPr>
            <a:spLocks noGrp="1"/>
          </p:cNvSpPr>
          <p:nvPr>
            <p:ph type="sldNum" idx="4"/>
          </p:nvPr>
        </p:nvSpPr>
        <p:spPr/>
        <p:txBody>
          <a:bodyPr/>
          <a:lstStyle/>
          <a:p>
            <a:fld id="{23013BDE-BBF0-4A84-B0DC-1455CD145416}" type="slidenum">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Strafrechtliche Aspekte</a:t>
            </a:r>
            <a:endParaRPr lang="en-US" sz="4400" b="0" u="none" strike="noStrike">
              <a:solidFill>
                <a:schemeClr val="accent1"/>
              </a:solidFill>
              <a:effectLst/>
              <a:uFillTx/>
              <a:latin typeface="Calibri"/>
            </a:endParaRPr>
          </a:p>
        </p:txBody>
      </p:sp>
      <p:sp>
        <p:nvSpPr>
          <p:cNvPr id="92" name="PlaceHolder 2"/>
          <p:cNvSpPr>
            <a:spLocks noGrp="1"/>
          </p:cNvSpPr>
          <p:nvPr>
            <p:ph/>
          </p:nvPr>
        </p:nvSpPr>
        <p:spPr>
          <a:xfrm>
            <a:off x="695160" y="1690560"/>
            <a:ext cx="10801080" cy="4350960"/>
          </a:xfrm>
          <a:prstGeom prst="rect">
            <a:avLst/>
          </a:prstGeom>
          <a:noFill/>
          <a:ln w="0">
            <a:noFill/>
          </a:ln>
        </p:spPr>
        <p:txBody>
          <a:bodyPr lIns="91440" tIns="45720" rIns="91440" bIns="45720" anchor="t">
            <a:normAutofit/>
          </a:bodyPr>
          <a:lstStyle/>
          <a:p>
            <a:pPr marL="342000" indent="-34308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 176 StGB – Sexueller Missbrauch von Kindern:</a:t>
            </a:r>
            <a:br>
              <a:rPr sz="2200"/>
            </a:br>
            <a:r>
              <a:rPr lang="de-DE" sz="2200" b="0" u="none" strike="noStrike">
                <a:solidFill>
                  <a:schemeClr val="dk2"/>
                </a:solidFill>
                <a:effectLst/>
                <a:uFillTx/>
                <a:latin typeface="Calibri"/>
                <a:ea typeface="Calibri"/>
              </a:rPr>
              <a:t>Jede Form sexueller Handlung an oder mit einem Kind unter 14 Jahren ist strafbar.</a:t>
            </a:r>
            <a:endParaRPr lang="en-US" sz="2200" b="0" u="none" strike="noStrike">
              <a:solidFill>
                <a:schemeClr val="dk2"/>
              </a:solidFill>
              <a:effectLst/>
              <a:uFillTx/>
              <a:latin typeface="Calibri"/>
            </a:endParaRPr>
          </a:p>
          <a:p>
            <a:pPr marL="342000" indent="-34308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 176a/b StGB – Cybergrooming:</a:t>
            </a:r>
            <a:br>
              <a:rPr sz="2200"/>
            </a:br>
            <a:r>
              <a:rPr lang="de-DE" sz="2200" b="0" u="none" strike="noStrike">
                <a:solidFill>
                  <a:schemeClr val="dk2"/>
                </a:solidFill>
                <a:effectLst/>
                <a:uFillTx/>
                <a:latin typeface="Calibri"/>
                <a:ea typeface="Calibri"/>
              </a:rPr>
              <a:t>Versuch von  Erwachsenen, über digitale Kanäle Kontakte zu Kindern unter 14 Jahren aufzubauen, um sexuelle Handlungen anzubahnen oder intime Bilder zu erhalten. Bereits der Versuch ist strafbar.</a:t>
            </a:r>
            <a:endParaRPr lang="en-US" sz="2200" b="0" u="none" strike="noStrike">
              <a:solidFill>
                <a:schemeClr val="dk2"/>
              </a:solidFill>
              <a:effectLst/>
              <a:uFillTx/>
              <a:latin typeface="Calibri"/>
            </a:endParaRPr>
          </a:p>
          <a:p>
            <a:pPr marL="342000" indent="-34308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 182 StGB – Sexueller Missbrauch von Jugendlichen:</a:t>
            </a:r>
            <a:br>
              <a:rPr sz="2200"/>
            </a:br>
            <a:r>
              <a:rPr lang="de-DE" sz="2200" b="0" u="none" strike="noStrike">
                <a:solidFill>
                  <a:schemeClr val="dk2"/>
                </a:solidFill>
                <a:effectLst/>
                <a:uFillTx/>
                <a:latin typeface="Calibri"/>
                <a:ea typeface="Calibri"/>
              </a:rPr>
              <a:t>Schützt Jugendliche zwischen 14 und 17 Jahren vor sexuellen Handlungen unter Ausnutzung von Zwang, Drucksituationen oder Abhängigkeiten durch Erwachsene.</a:t>
            </a:r>
            <a:endParaRPr lang="en-US" sz="2200" b="0" u="none" strike="noStrike">
              <a:solidFill>
                <a:schemeClr val="dk2"/>
              </a:solidFill>
              <a:effectLst/>
              <a:uFillTx/>
              <a:latin typeface="Calibri"/>
            </a:endParaRPr>
          </a:p>
          <a:p>
            <a:pPr indent="0" algn="l" defTabSz="914400">
              <a:lnSpc>
                <a:spcPct val="90000"/>
              </a:lnSpc>
              <a:spcBef>
                <a:spcPts val="1001"/>
              </a:spcBef>
              <a:buNone/>
              <a:tabLst>
                <a:tab pos="457200" algn="l"/>
              </a:tabLst>
            </a:pPr>
            <a:endParaRPr lang="en-US" sz="2200" b="0" u="none" strike="noStrike">
              <a:solidFill>
                <a:schemeClr val="dk2"/>
              </a:solidFill>
              <a:effectLst/>
              <a:uFillTx/>
              <a:latin typeface="Calibri"/>
            </a:endParaRPr>
          </a:p>
        </p:txBody>
      </p:sp>
      <p:sp>
        <p:nvSpPr>
          <p:cNvPr id="4" name="PlaceHolder 3"/>
          <p:cNvSpPr>
            <a:spLocks noGrp="1"/>
          </p:cNvSpPr>
          <p:nvPr>
            <p:ph type="sldNum" idx="5"/>
          </p:nvPr>
        </p:nvSpPr>
        <p:spPr/>
        <p:txBody>
          <a:bodyPr/>
          <a:lstStyle/>
          <a:p>
            <a:fld id="{2D2395AA-8676-4EFD-A3F0-66AB28F17ECF}" type="slidenum">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Strafrechtliche Aspekte</a:t>
            </a:r>
            <a:endParaRPr lang="en-US" sz="4400" b="0" u="none" strike="noStrike">
              <a:solidFill>
                <a:schemeClr val="accent1"/>
              </a:solidFill>
              <a:effectLst/>
              <a:uFillTx/>
              <a:latin typeface="Calibri"/>
            </a:endParaRPr>
          </a:p>
        </p:txBody>
      </p:sp>
      <p:pic>
        <p:nvPicPr>
          <p:cNvPr id="94" name="Grafik 6"/>
          <p:cNvPicPr/>
          <p:nvPr/>
        </p:nvPicPr>
        <p:blipFill>
          <a:blip r:embed="rId2"/>
          <a:stretch/>
        </p:blipFill>
        <p:spPr>
          <a:xfrm>
            <a:off x="-311040" y="4760640"/>
            <a:ext cx="11583360" cy="3013200"/>
          </a:xfrm>
          <a:prstGeom prst="rect">
            <a:avLst/>
          </a:prstGeom>
          <a:noFill/>
          <a:ln w="0">
            <a:noFill/>
          </a:ln>
        </p:spPr>
      </p:pic>
      <p:sp>
        <p:nvSpPr>
          <p:cNvPr id="95" name="Textfeld 7"/>
          <p:cNvSpPr/>
          <p:nvPr/>
        </p:nvSpPr>
        <p:spPr>
          <a:xfrm>
            <a:off x="1103040" y="5801760"/>
            <a:ext cx="11583360" cy="760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ea typeface="Times New Roman"/>
              </a:rPr>
              <a:t>Lehr- und Fachkräfte dürfen keine intimen Fotos oder Videos von Kindern </a:t>
            </a:r>
            <a:endParaRPr lang="de-DE" sz="2200" b="0" u="none" strike="noStrike">
              <a:solidFill>
                <a:srgbClr val="000000"/>
              </a:solidFill>
              <a:effectLst/>
              <a:uFillTx/>
              <a:latin typeface="Calibri"/>
            </a:endParaRPr>
          </a:p>
          <a:p>
            <a:pPr defTabSz="457200">
              <a:lnSpc>
                <a:spcPct val="100000"/>
              </a:lnSpc>
            </a:pPr>
            <a:r>
              <a:rPr lang="de-DE" sz="2200" b="0" i="1" u="none" strike="noStrike">
                <a:solidFill>
                  <a:schemeClr val="dk2"/>
                </a:solidFill>
                <a:effectLst/>
                <a:uFillTx/>
                <a:latin typeface="Calibri"/>
                <a:ea typeface="Times New Roman"/>
              </a:rPr>
              <a:t>oder Jugendlichen besitzen – auch nicht zur Beweissicherung!</a:t>
            </a:r>
            <a:endParaRPr lang="de-DE" sz="2200" b="0" u="none" strike="noStrike">
              <a:solidFill>
                <a:srgbClr val="000000"/>
              </a:solidFill>
              <a:effectLst/>
              <a:uFillTx/>
              <a:latin typeface="Calibri"/>
            </a:endParaRPr>
          </a:p>
        </p:txBody>
      </p:sp>
      <p:sp>
        <p:nvSpPr>
          <p:cNvPr id="96" name="Inhaltsplatzhalter 2"/>
          <p:cNvSpPr/>
          <p:nvPr/>
        </p:nvSpPr>
        <p:spPr>
          <a:xfrm>
            <a:off x="695160" y="1706040"/>
            <a:ext cx="10801080" cy="435096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marL="342000" indent="-343080"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 184b StGB – Verbreitung, Erwerb und Besitz kinderpornografischer Inhalte:</a:t>
            </a:r>
            <a:br>
              <a:rPr sz="2200"/>
            </a:br>
            <a:r>
              <a:rPr lang="de-DE" sz="2200" b="0" u="none" strike="noStrike">
                <a:solidFill>
                  <a:schemeClr val="dk2"/>
                </a:solidFill>
                <a:effectLst/>
                <a:uFillTx/>
                <a:latin typeface="Calibri"/>
                <a:ea typeface="Calibri"/>
              </a:rPr>
              <a:t>Das Aufnehmen, Besitzen oder Weiterleiten von Aufnahmen von Kindern unter 14 Jahren, die ganz oder teilweise unbekleidet gezeigt werden, sofern die Darstellung sexualisiert oder entwürdigend ist, ist strafbar.</a:t>
            </a:r>
            <a:endParaRPr lang="de-DE" sz="2200" b="0" u="none" strike="noStrike">
              <a:solidFill>
                <a:srgbClr val="000000"/>
              </a:solidFill>
              <a:effectLst/>
              <a:uFillTx/>
              <a:latin typeface="Calibri"/>
            </a:endParaRPr>
          </a:p>
          <a:p>
            <a:pPr marL="342000" indent="-343080"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 184c StGB – Verbreitung, Erwerb und Besitz jugendpornografischer Inhalte:</a:t>
            </a:r>
            <a:br>
              <a:rPr sz="2200"/>
            </a:br>
            <a:r>
              <a:rPr lang="de-DE" sz="2200" b="0" u="none" strike="noStrike">
                <a:solidFill>
                  <a:schemeClr val="dk2"/>
                </a:solidFill>
                <a:effectLst/>
                <a:uFillTx/>
                <a:latin typeface="Calibri"/>
                <a:ea typeface="Calibri"/>
              </a:rPr>
              <a:t>Das Aufnehmen, Besitzen oder Weiterleiten von Aufnahmen von Jugendlichen zwischen 14 und 17 Jahren in sexualisierter Pose oder Situation, ist strafbar. </a:t>
            </a:r>
            <a:br>
              <a:rPr sz="2200"/>
            </a:br>
            <a:r>
              <a:rPr lang="de-DE" sz="2200" b="0" u="none" strike="noStrike">
                <a:solidFill>
                  <a:schemeClr val="dk2"/>
                </a:solidFill>
                <a:effectLst/>
                <a:uFillTx/>
                <a:latin typeface="Calibri"/>
                <a:ea typeface="Calibri"/>
              </a:rPr>
              <a:t>Ausnahme: die Aufnahmen entstehen einvernehmlich und ausschließlich zum privaten Gebrauch und zwischen Personen, die 14 bis 17 Jahre alt sind („Sexting“).</a:t>
            </a:r>
            <a:endParaRPr lang="de-DE" sz="2200" b="0" u="none" strike="noStrike">
              <a:solidFill>
                <a:srgbClr val="000000"/>
              </a:solidFill>
              <a:effectLst/>
              <a:uFillTx/>
              <a:latin typeface="Calibri"/>
            </a:endParaRPr>
          </a:p>
        </p:txBody>
      </p:sp>
      <p:sp>
        <p:nvSpPr>
          <p:cNvPr id="3" name="PlaceHolder 2"/>
          <p:cNvSpPr>
            <a:spLocks noGrp="1"/>
          </p:cNvSpPr>
          <p:nvPr>
            <p:ph type="sldNum" idx="5"/>
          </p:nvPr>
        </p:nvSpPr>
        <p:spPr/>
        <p:txBody>
          <a:bodyPr/>
          <a:lstStyle/>
          <a:p>
            <a:fld id="{640FBD13-8902-4E58-8B0C-9D4545B821EA}" type="slidenum">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laceHolder 1"/>
          <p:cNvSpPr>
            <a:spLocks noGrp="1"/>
          </p:cNvSpPr>
          <p:nvPr>
            <p:ph type="title" hasCustomPrompt="1"/>
          </p:nvPr>
        </p:nvSpPr>
        <p:spPr>
          <a:xfrm>
            <a:off x="1219320" y="1482120"/>
            <a:ext cx="9648000" cy="3992040"/>
          </a:xfrm>
          <a:prstGeom prst="rect">
            <a:avLst/>
          </a:prstGeom>
          <a:noFill/>
          <a:ln w="0">
            <a:noFill/>
          </a:ln>
        </p:spPr>
        <p:txBody>
          <a:bodyPr lIns="91440" tIns="45720" rIns="91440" bIns="45720" anchor="b">
            <a:normAutofit/>
          </a:bodyPr>
          <a:lstStyle/>
          <a:p>
            <a:pPr indent="0" algn="ctr" defTabSz="914400">
              <a:lnSpc>
                <a:spcPct val="90000"/>
              </a:lnSpc>
              <a:buNone/>
              <a:tabLst>
                <a:tab pos="0" algn="l"/>
              </a:tabLst>
            </a:pPr>
            <a:r>
              <a:rPr lang="de-DE" sz="6000" b="0" u="none" strike="noStrike">
                <a:solidFill>
                  <a:schemeClr val="dk2"/>
                </a:solidFill>
                <a:effectLst/>
                <a:uFillTx/>
                <a:latin typeface="Calibri"/>
              </a:rPr>
              <a:t>Risikofaktoren und </a:t>
            </a:r>
            <a:br>
              <a:rPr sz="6000"/>
            </a:br>
            <a:r>
              <a:rPr lang="de-DE" sz="6000" b="0" u="none" strike="noStrike">
                <a:solidFill>
                  <a:schemeClr val="dk2"/>
                </a:solidFill>
                <a:effectLst/>
                <a:uFillTx/>
                <a:latin typeface="Calibri"/>
              </a:rPr>
              <a:t>besondere Dynamiken </a:t>
            </a:r>
            <a:br>
              <a:rPr sz="6000"/>
            </a:br>
            <a:r>
              <a:rPr lang="de-DE" sz="6000" b="0" u="none" strike="noStrike">
                <a:solidFill>
                  <a:schemeClr val="dk2"/>
                </a:solidFill>
                <a:effectLst/>
                <a:uFillTx/>
                <a:latin typeface="Calibri"/>
              </a:rPr>
              <a:t>bei Peergewalt</a:t>
            </a:r>
            <a:br>
              <a:rPr sz="6000"/>
            </a:br>
            <a:endParaRPr lang="en-US" sz="6000" b="0" u="none" strike="noStrike">
              <a:solidFill>
                <a:schemeClr val="dk2"/>
              </a:solidFill>
              <a:effectLst/>
              <a:uFillTx/>
              <a:latin typeface="Calibri"/>
            </a:endParaRPr>
          </a:p>
        </p:txBody>
      </p:sp>
      <p:sp>
        <p:nvSpPr>
          <p:cNvPr id="98" name="PlaceHolder 2"/>
          <p:cNvSpPr>
            <a:spLocks noGrp="1"/>
          </p:cNvSpPr>
          <p:nvPr>
            <p:ph type="sldNum" idx="19"/>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5BDB83D9-042A-4E8E-91F9-CF54099BFF25}" type="slidenum">
              <a:rPr lang="de-DE" sz="1000" b="0" u="none" strike="noStrike">
                <a:solidFill>
                  <a:schemeClr val="dk2"/>
                </a:solidFill>
                <a:effectLst/>
                <a:uFillTx/>
                <a:latin typeface="Calibri"/>
              </a:rPr>
              <a:t>18</a:t>
            </a:fld>
            <a:endParaRPr lang="de-DE" sz="1000" b="0" u="none" strike="noStrike">
              <a:solidFill>
                <a:srgbClr val="000000"/>
              </a:solidFill>
              <a:effectLst/>
              <a:uFillTx/>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Risikofaktoren für Gewalt unter Jugendlichen</a:t>
            </a:r>
            <a:br>
              <a:rPr sz="4400"/>
            </a:br>
            <a:endParaRPr lang="en-US" sz="4400" b="0" u="none" strike="noStrike">
              <a:solidFill>
                <a:schemeClr val="accent1"/>
              </a:solidFill>
              <a:effectLst/>
              <a:uFillTx/>
              <a:latin typeface="Calibri"/>
            </a:endParaRPr>
          </a:p>
        </p:txBody>
      </p:sp>
      <p:sp>
        <p:nvSpPr>
          <p:cNvPr id="100" name="Textfeld 2"/>
          <p:cNvSpPr/>
          <p:nvPr/>
        </p:nvSpPr>
        <p:spPr>
          <a:xfrm>
            <a:off x="695160" y="1922760"/>
            <a:ext cx="3063960" cy="14086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540000" rIns="180000" bIns="180000" anchor="t">
            <a:noAutofit/>
          </a:bodyPr>
          <a:lstStyle/>
          <a:p>
            <a:pPr algn="ctr" defTabSz="457200">
              <a:lnSpc>
                <a:spcPct val="100000"/>
              </a:lnSpc>
            </a:pPr>
            <a:r>
              <a:rPr lang="de-DE" sz="2400" b="1" u="none" strike="noStrike">
                <a:solidFill>
                  <a:schemeClr val="dk2"/>
                </a:solidFill>
                <a:effectLst/>
                <a:uFillTx/>
                <a:latin typeface="Calibri"/>
              </a:rPr>
              <a:t>Individuell</a:t>
            </a:r>
            <a:endParaRPr lang="de-DE" sz="2400" b="0" u="none" strike="noStrike">
              <a:solidFill>
                <a:srgbClr val="000000"/>
              </a:solidFill>
              <a:effectLst/>
              <a:uFillTx/>
              <a:latin typeface="Calibri"/>
            </a:endParaRPr>
          </a:p>
        </p:txBody>
      </p:sp>
      <p:sp>
        <p:nvSpPr>
          <p:cNvPr id="101" name="Textfeld 5"/>
          <p:cNvSpPr/>
          <p:nvPr/>
        </p:nvSpPr>
        <p:spPr>
          <a:xfrm>
            <a:off x="4370040" y="1922760"/>
            <a:ext cx="3063960" cy="14086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540000" rIns="180000" bIns="180000" anchor="t">
            <a:noAutofit/>
          </a:bodyPr>
          <a:lstStyle/>
          <a:p>
            <a:pPr algn="ctr" defTabSz="457200">
              <a:lnSpc>
                <a:spcPct val="100000"/>
              </a:lnSpc>
            </a:pPr>
            <a:r>
              <a:rPr lang="de-DE" sz="2400" b="1" u="none" strike="noStrike">
                <a:solidFill>
                  <a:schemeClr val="dk2"/>
                </a:solidFill>
                <a:effectLst/>
                <a:uFillTx/>
                <a:latin typeface="Calibri"/>
              </a:rPr>
              <a:t>Gesellschaftlich</a:t>
            </a:r>
            <a:endParaRPr lang="de-DE" sz="2400" b="0" u="none" strike="noStrike">
              <a:solidFill>
                <a:srgbClr val="000000"/>
              </a:solidFill>
              <a:effectLst/>
              <a:uFillTx/>
              <a:latin typeface="Calibri"/>
            </a:endParaRPr>
          </a:p>
        </p:txBody>
      </p:sp>
      <p:sp>
        <p:nvSpPr>
          <p:cNvPr id="102" name="Textfeld 8"/>
          <p:cNvSpPr/>
          <p:nvPr/>
        </p:nvSpPr>
        <p:spPr>
          <a:xfrm>
            <a:off x="8044920" y="1922760"/>
            <a:ext cx="3063960" cy="14086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540000" rIns="180000" bIns="180000" anchor="t">
            <a:noAutofit/>
          </a:bodyPr>
          <a:lstStyle/>
          <a:p>
            <a:pPr algn="ctr" defTabSz="457200">
              <a:lnSpc>
                <a:spcPct val="100000"/>
              </a:lnSpc>
            </a:pPr>
            <a:r>
              <a:rPr lang="de-DE" sz="2400" b="1" u="none" strike="noStrike">
                <a:solidFill>
                  <a:schemeClr val="dk2"/>
                </a:solidFill>
                <a:effectLst/>
                <a:uFillTx/>
                <a:latin typeface="Calibri"/>
              </a:rPr>
              <a:t>Geschlechterrollen</a:t>
            </a:r>
            <a:endParaRPr lang="de-DE" sz="2400" b="0" u="none" strike="noStrike">
              <a:solidFill>
                <a:srgbClr val="000000"/>
              </a:solidFill>
              <a:effectLst/>
              <a:uFillTx/>
              <a:latin typeface="Calibri"/>
            </a:endParaRPr>
          </a:p>
        </p:txBody>
      </p:sp>
      <p:sp>
        <p:nvSpPr>
          <p:cNvPr id="103" name="Textfeld 9"/>
          <p:cNvSpPr/>
          <p:nvPr/>
        </p:nvSpPr>
        <p:spPr>
          <a:xfrm>
            <a:off x="2676960" y="3762000"/>
            <a:ext cx="3063960" cy="14086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540000" rIns="180000" bIns="180000" anchor="t">
            <a:noAutofit/>
          </a:bodyPr>
          <a:lstStyle/>
          <a:p>
            <a:pPr algn="ctr" defTabSz="457200">
              <a:lnSpc>
                <a:spcPct val="100000"/>
              </a:lnSpc>
            </a:pPr>
            <a:r>
              <a:rPr lang="de-DE" sz="2400" b="1" u="none" strike="noStrike">
                <a:solidFill>
                  <a:schemeClr val="dk2"/>
                </a:solidFill>
                <a:effectLst/>
                <a:uFillTx/>
                <a:latin typeface="Calibri"/>
              </a:rPr>
              <a:t>Situativ</a:t>
            </a:r>
            <a:endParaRPr lang="de-DE" sz="2400" b="0" u="none" strike="noStrike">
              <a:solidFill>
                <a:srgbClr val="000000"/>
              </a:solidFill>
              <a:effectLst/>
              <a:uFillTx/>
              <a:latin typeface="Calibri"/>
            </a:endParaRPr>
          </a:p>
        </p:txBody>
      </p:sp>
      <p:sp>
        <p:nvSpPr>
          <p:cNvPr id="104" name="Textfeld 10"/>
          <p:cNvSpPr/>
          <p:nvPr/>
        </p:nvSpPr>
        <p:spPr>
          <a:xfrm>
            <a:off x="6307920" y="3762000"/>
            <a:ext cx="3063960" cy="14086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360000" rIns="180000" bIns="180000" anchor="t">
            <a:noAutofit/>
          </a:bodyPr>
          <a:lstStyle/>
          <a:p>
            <a:pPr algn="ctr" defTabSz="457200">
              <a:lnSpc>
                <a:spcPct val="100000"/>
              </a:lnSpc>
            </a:pPr>
            <a:r>
              <a:rPr lang="de-DE" sz="2400" b="1" u="none" strike="noStrike">
                <a:solidFill>
                  <a:schemeClr val="dk2"/>
                </a:solidFill>
                <a:effectLst/>
                <a:uFillTx/>
                <a:latin typeface="Calibri"/>
              </a:rPr>
              <a:t>Kommunikation und sexuelle Skripte</a:t>
            </a:r>
            <a:endParaRPr lang="de-DE" sz="2400" b="0" u="none" strike="noStrike">
              <a:solidFill>
                <a:srgbClr val="000000"/>
              </a:solidFill>
              <a:effectLst/>
              <a:uFillTx/>
              <a:latin typeface="Calibri"/>
            </a:endParaRPr>
          </a:p>
        </p:txBody>
      </p:sp>
      <p:sp>
        <p:nvSpPr>
          <p:cNvPr id="3" name="PlaceHolder 2"/>
          <p:cNvSpPr>
            <a:spLocks noGrp="1"/>
          </p:cNvSpPr>
          <p:nvPr>
            <p:ph type="sldNum" idx="4"/>
          </p:nvPr>
        </p:nvSpPr>
        <p:spPr/>
        <p:txBody>
          <a:bodyPr/>
          <a:lstStyle/>
          <a:p>
            <a:fld id="{7242C144-BB32-4002-9D8D-D4563EA3CAEF}" type="slidenum">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laceHolder 1"/>
          <p:cNvSpPr>
            <a:spLocks noGrp="1"/>
          </p:cNvSpPr>
          <p:nvPr>
            <p:ph/>
          </p:nvPr>
        </p:nvSpPr>
        <p:spPr>
          <a:xfrm>
            <a:off x="695160" y="3071160"/>
            <a:ext cx="5284800" cy="3786480"/>
          </a:xfrm>
          <a:prstGeom prst="rect">
            <a:avLst/>
          </a:prstGeom>
          <a:noFill/>
          <a:ln w="0">
            <a:noFill/>
          </a:ln>
        </p:spPr>
        <p:txBody>
          <a:bodyPr lIns="91440" tIns="45720" rIns="91440" bIns="45720" anchor="t">
            <a:noAutofit/>
          </a:bodyPr>
          <a:lstStyle/>
          <a:p>
            <a:pPr marL="342000" indent="-343080" algn="l" defTabSz="914400">
              <a:lnSpc>
                <a:spcPct val="110000"/>
              </a:lnSpc>
              <a:spcBef>
                <a:spcPts val="1001"/>
              </a:spcBef>
              <a:buClr>
                <a:srgbClr val="192B46"/>
              </a:buClr>
              <a:buSzPct val="80000"/>
              <a:buFont typeface="Arial"/>
              <a:buChar char="•"/>
            </a:pPr>
            <a:r>
              <a:rPr lang="de-DE" sz="2400" b="0" u="none" strike="noStrike">
                <a:solidFill>
                  <a:schemeClr val="dk2"/>
                </a:solidFill>
                <a:effectLst/>
                <a:uFillTx/>
                <a:latin typeface="Calibri"/>
              </a:rPr>
              <a:t>Lesen Sie das Fallbeispiel in Ihrer Kleingruppe</a:t>
            </a:r>
            <a:endParaRPr lang="en-US" sz="2400" b="0" u="none" strike="noStrike">
              <a:solidFill>
                <a:schemeClr val="dk2"/>
              </a:solidFill>
              <a:effectLst/>
              <a:uFillTx/>
              <a:latin typeface="Calibri"/>
            </a:endParaRPr>
          </a:p>
          <a:p>
            <a:pPr marL="342000" indent="-343080" algn="l" defTabSz="914400">
              <a:lnSpc>
                <a:spcPct val="110000"/>
              </a:lnSpc>
              <a:spcBef>
                <a:spcPts val="1001"/>
              </a:spcBef>
              <a:buClr>
                <a:srgbClr val="192B46"/>
              </a:buClr>
              <a:buSzPct val="80000"/>
              <a:buFont typeface="Arial"/>
              <a:buChar char="•"/>
            </a:pPr>
            <a:r>
              <a:rPr lang="de-DE" sz="2400" b="0" u="none" strike="noStrike">
                <a:solidFill>
                  <a:schemeClr val="dk2"/>
                </a:solidFill>
                <a:effectLst/>
                <a:uFillTx/>
                <a:latin typeface="Calibri"/>
              </a:rPr>
              <a:t>Beantworten Sie die auf dem </a:t>
            </a:r>
            <a:br>
              <a:rPr sz="2400"/>
            </a:br>
            <a:r>
              <a:rPr lang="de-DE" sz="2400" b="0" u="none" strike="noStrike">
                <a:solidFill>
                  <a:schemeClr val="dk2"/>
                </a:solidFill>
                <a:effectLst/>
                <a:uFillTx/>
                <a:latin typeface="Calibri"/>
              </a:rPr>
              <a:t>Arbeitsbogen aufgeführten Fragen und halten Sie ihre Ergebnisse stichwortartig auf Moderations-</a:t>
            </a:r>
            <a:br>
              <a:rPr sz="2400"/>
            </a:br>
            <a:r>
              <a:rPr lang="de-DE" sz="2400" b="0" u="none" strike="noStrike">
                <a:solidFill>
                  <a:schemeClr val="dk2"/>
                </a:solidFill>
                <a:effectLst/>
                <a:uFillTx/>
                <a:latin typeface="Calibri"/>
              </a:rPr>
              <a:t>karten fest</a:t>
            </a:r>
            <a:endParaRPr lang="en-US" sz="2400" b="0" u="none" strike="noStrike">
              <a:solidFill>
                <a:schemeClr val="dk2"/>
              </a:solidFill>
              <a:effectLst/>
              <a:uFillTx/>
              <a:latin typeface="Calibri"/>
            </a:endParaRPr>
          </a:p>
          <a:p>
            <a:pPr indent="0" algn="l" defTabSz="914400">
              <a:lnSpc>
                <a:spcPct val="110000"/>
              </a:lnSpc>
              <a:spcBef>
                <a:spcPts val="1001"/>
              </a:spcBef>
              <a:buNone/>
            </a:pPr>
            <a:endParaRPr lang="en-US" sz="2400" b="0" u="none" strike="noStrike">
              <a:solidFill>
                <a:schemeClr val="dk2"/>
              </a:solidFill>
              <a:effectLst/>
              <a:uFillTx/>
              <a:latin typeface="Calibri"/>
            </a:endParaRPr>
          </a:p>
        </p:txBody>
      </p:sp>
      <p:sp>
        <p:nvSpPr>
          <p:cNvPr id="106" name="Titel 1"/>
          <p:cNvSpPr/>
          <p:nvPr/>
        </p:nvSpPr>
        <p:spPr>
          <a:xfrm>
            <a:off x="695160" y="810360"/>
            <a:ext cx="5196240" cy="1826280"/>
          </a:xfrm>
          <a:prstGeom prst="rect">
            <a:avLst/>
          </a:prstGeom>
          <a:noFill/>
          <a:ln w="0">
            <a:noFill/>
          </a:ln>
        </p:spPr>
        <p:style>
          <a:lnRef idx="0">
            <a:scrgbClr r="0" g="0" b="0"/>
          </a:lnRef>
          <a:fillRef idx="0">
            <a:scrgbClr r="0" g="0" b="0"/>
          </a:fillRef>
          <a:effectRef idx="0">
            <a:scrgbClr r="0" g="0" b="0"/>
          </a:effectRef>
          <a:fontRef idx="minor"/>
        </p:style>
        <p:txBody>
          <a:bodyPr anchor="ctr">
            <a:normAutofit lnSpcReduction="10000"/>
          </a:bodyPr>
          <a:lstStyle/>
          <a:p>
            <a:pPr defTabSz="914400">
              <a:lnSpc>
                <a:spcPct val="90000"/>
              </a:lnSpc>
            </a:pPr>
            <a:r>
              <a:rPr lang="de-DE" sz="4400" b="0" u="none" strike="noStrike">
                <a:solidFill>
                  <a:schemeClr val="accent1"/>
                </a:solidFill>
                <a:effectLst/>
                <a:uFillTx/>
                <a:latin typeface="Calibri"/>
              </a:rPr>
              <a:t>Gruppenarbeit – Fallbeispiel</a:t>
            </a:r>
            <a:endParaRPr lang="de-DE" sz="4400" b="0" u="none" strike="noStrike">
              <a:solidFill>
                <a:srgbClr val="000000"/>
              </a:solidFill>
              <a:effectLst/>
              <a:uFillTx/>
              <a:latin typeface="Calibri"/>
            </a:endParaRPr>
          </a:p>
          <a:p>
            <a:pPr defTabSz="914400">
              <a:lnSpc>
                <a:spcPct val="90000"/>
              </a:lnSpc>
            </a:pPr>
            <a:r>
              <a:rPr lang="de-DE" sz="4400" b="0" u="none" strike="noStrike">
                <a:solidFill>
                  <a:schemeClr val="dk2"/>
                </a:solidFill>
                <a:effectLst/>
                <a:uFillTx/>
                <a:latin typeface="Calibri"/>
              </a:rPr>
              <a:t>„Die Party“</a:t>
            </a:r>
            <a:endParaRPr lang="de-DE" sz="4400" b="0" u="none" strike="noStrike">
              <a:solidFill>
                <a:srgbClr val="000000"/>
              </a:solidFill>
              <a:effectLst/>
              <a:uFillTx/>
              <a:latin typeface="Calibri"/>
            </a:endParaRPr>
          </a:p>
        </p:txBody>
      </p:sp>
      <p:sp>
        <p:nvSpPr>
          <p:cNvPr id="3" name="PlaceHolder 2"/>
          <p:cNvSpPr>
            <a:spLocks noGrp="1"/>
          </p:cNvSpPr>
          <p:nvPr>
            <p:ph type="sldNum" idx="7"/>
          </p:nvPr>
        </p:nvSpPr>
        <p:spPr/>
        <p:txBody>
          <a:bodyPr/>
          <a:lstStyle/>
          <a:p>
            <a:fld id="{66AC83D2-E850-4941-BB6D-2DDD175438AA}" type="slidenum">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Konsens</a:t>
            </a:r>
            <a:endParaRPr lang="en-US" sz="4400" b="0" u="none" strike="noStrike">
              <a:solidFill>
                <a:schemeClr val="accent1"/>
              </a:solidFill>
              <a:effectLst/>
              <a:uFillTx/>
              <a:latin typeface="Calibri"/>
            </a:endParaRPr>
          </a:p>
        </p:txBody>
      </p:sp>
      <p:sp>
        <p:nvSpPr>
          <p:cNvPr id="108" name="PlaceHolder 2"/>
          <p:cNvSpPr>
            <a:spLocks noGrp="1"/>
          </p:cNvSpPr>
          <p:nvPr>
            <p:ph/>
          </p:nvPr>
        </p:nvSpPr>
        <p:spPr>
          <a:xfrm>
            <a:off x="695160" y="1825560"/>
            <a:ext cx="10801080" cy="4350960"/>
          </a:xfrm>
          <a:prstGeom prst="rect">
            <a:avLst/>
          </a:prstGeom>
          <a:noFill/>
          <a:ln w="0">
            <a:noFill/>
          </a:ln>
        </p:spPr>
        <p:txBody>
          <a:bodyPr lIns="91440" tIns="45720" rIns="91440" bIns="45720" anchor="t">
            <a:normAutofit/>
          </a:bodyPr>
          <a:lstStyle/>
          <a:p>
            <a:pPr marL="230400" indent="0" algn="l" defTabSz="914400">
              <a:lnSpc>
                <a:spcPct val="120000"/>
              </a:lnSpc>
              <a:spcBef>
                <a:spcPts val="1001"/>
              </a:spcBef>
              <a:buNone/>
              <a:tabLst>
                <a:tab pos="0" algn="l"/>
              </a:tabLst>
            </a:pPr>
            <a:r>
              <a:rPr lang="de-DE" sz="2400" b="1" u="none" strike="noStrike" dirty="0">
                <a:solidFill>
                  <a:schemeClr val="dk2"/>
                </a:solidFill>
                <a:effectLst/>
                <a:uFillTx/>
                <a:latin typeface="Calibri"/>
              </a:rPr>
              <a:t>= Einvernehmlichkeit</a:t>
            </a:r>
            <a:endParaRPr lang="en-US" sz="2400" b="0" u="none" strike="noStrike" dirty="0">
              <a:solidFill>
                <a:schemeClr val="dk2"/>
              </a:solidFill>
              <a:effectLst/>
              <a:uFillTx/>
              <a:latin typeface="Calibri"/>
            </a:endParaRPr>
          </a:p>
          <a:p>
            <a:pPr marL="687600" lvl="2" indent="-228600" algn="l" defTabSz="914400">
              <a:lnSpc>
                <a:spcPct val="120000"/>
              </a:lnSpc>
              <a:spcBef>
                <a:spcPts val="1001"/>
              </a:spcBef>
              <a:buClr>
                <a:srgbClr val="192B46"/>
              </a:buClr>
              <a:buSzPct val="80000"/>
              <a:buFont typeface="Arial"/>
              <a:buChar char="•"/>
              <a:tabLst>
                <a:tab pos="0" algn="l"/>
              </a:tabLst>
            </a:pPr>
            <a:r>
              <a:rPr lang="de-DE" sz="2200" b="0" u="none" strike="noStrike" dirty="0">
                <a:solidFill>
                  <a:schemeClr val="dk2"/>
                </a:solidFill>
                <a:effectLst/>
                <a:uFillTx/>
                <a:latin typeface="Calibri"/>
              </a:rPr>
              <a:t>Sind alle an einer sexuellen Handlung Beteiligten mit dieser einverstanden?</a:t>
            </a:r>
            <a:br>
              <a:rPr sz="2200" dirty="0"/>
            </a:br>
            <a:r>
              <a:rPr lang="de-DE" sz="2200" b="0" u="none" strike="noStrike" dirty="0">
                <a:solidFill>
                  <a:schemeClr val="dk2"/>
                </a:solidFill>
                <a:effectLst/>
                <a:uFillTx/>
                <a:latin typeface="Wingdings"/>
              </a:rPr>
              <a:t></a:t>
            </a:r>
            <a:r>
              <a:rPr lang="de-DE" sz="2200" b="0" u="none" strike="noStrike" dirty="0">
                <a:solidFill>
                  <a:schemeClr val="dk2"/>
                </a:solidFill>
                <a:effectLst/>
                <a:uFillTx/>
                <a:latin typeface="Calibri"/>
              </a:rPr>
              <a:t> Gilt für analoge ebenso wie für digitale Handlungen</a:t>
            </a:r>
            <a:endParaRPr lang="en-US" sz="2200" b="0" u="none" strike="noStrike" dirty="0">
              <a:solidFill>
                <a:schemeClr val="dk2"/>
              </a:solidFill>
              <a:effectLst/>
              <a:uFillTx/>
              <a:latin typeface="Calibri"/>
            </a:endParaRPr>
          </a:p>
          <a:p>
            <a:pPr marL="230400" indent="-457200" algn="l" defTabSz="914400">
              <a:lnSpc>
                <a:spcPct val="120000"/>
              </a:lnSpc>
              <a:spcBef>
                <a:spcPts val="1001"/>
              </a:spcBef>
              <a:buClr>
                <a:srgbClr val="192B46"/>
              </a:buClr>
              <a:buSzPct val="80000"/>
              <a:buFont typeface="Arial"/>
              <a:buChar char="•"/>
              <a:tabLst>
                <a:tab pos="0" algn="l"/>
              </a:tabLst>
            </a:pPr>
            <a:r>
              <a:rPr lang="de-DE" sz="2400" b="1" u="none" strike="noStrike" dirty="0">
                <a:solidFill>
                  <a:schemeClr val="dk2"/>
                </a:solidFill>
                <a:effectLst/>
                <a:uFillTx/>
                <a:latin typeface="Calibri"/>
              </a:rPr>
              <a:t>Voraussetzungen</a:t>
            </a:r>
            <a:endParaRPr lang="en-US" sz="2400" b="0" u="none" strike="noStrike" dirty="0">
              <a:solidFill>
                <a:schemeClr val="dk2"/>
              </a:solidFill>
              <a:effectLst/>
              <a:uFillTx/>
              <a:latin typeface="Calibri"/>
            </a:endParaRPr>
          </a:p>
          <a:p>
            <a:pPr marL="687600" lvl="2" indent="-228600" algn="l" defTabSz="914400">
              <a:lnSpc>
                <a:spcPct val="120000"/>
              </a:lnSpc>
              <a:spcBef>
                <a:spcPts val="1001"/>
              </a:spcBef>
              <a:buClr>
                <a:srgbClr val="192B46"/>
              </a:buClr>
              <a:buSzPct val="80000"/>
              <a:buFont typeface="Arial"/>
              <a:buChar char="•"/>
              <a:tabLst>
                <a:tab pos="0" algn="l"/>
              </a:tabLst>
            </a:pPr>
            <a:r>
              <a:rPr lang="de-DE" sz="2200" b="0" u="none" strike="noStrike" dirty="0">
                <a:solidFill>
                  <a:schemeClr val="dk2"/>
                </a:solidFill>
                <a:effectLst/>
                <a:uFillTx/>
                <a:latin typeface="Calibri"/>
              </a:rPr>
              <a:t>Emotionaler Zugang zu eigenen Bedürfnissen, Wünschen und Grenzen</a:t>
            </a:r>
            <a:endParaRPr lang="en-US" sz="2200" b="0" u="none" strike="noStrike" dirty="0">
              <a:solidFill>
                <a:schemeClr val="dk2"/>
              </a:solidFill>
              <a:effectLst/>
              <a:uFillTx/>
              <a:latin typeface="Calibri"/>
            </a:endParaRPr>
          </a:p>
          <a:p>
            <a:pPr marL="687600" lvl="2" indent="-228600" algn="l" defTabSz="914400">
              <a:lnSpc>
                <a:spcPct val="120000"/>
              </a:lnSpc>
              <a:spcBef>
                <a:spcPts val="1001"/>
              </a:spcBef>
              <a:buClr>
                <a:srgbClr val="192B46"/>
              </a:buClr>
              <a:buSzPct val="80000"/>
              <a:buFont typeface="Arial"/>
              <a:buChar char="•"/>
              <a:tabLst>
                <a:tab pos="0" algn="l"/>
              </a:tabLst>
            </a:pPr>
            <a:r>
              <a:rPr lang="de-DE" sz="2200" b="0" u="none" strike="noStrike" dirty="0">
                <a:solidFill>
                  <a:schemeClr val="dk2"/>
                </a:solidFill>
                <a:effectLst/>
                <a:uFillTx/>
                <a:latin typeface="Calibri"/>
              </a:rPr>
              <a:t>Fähigkeiten, eigene Bedürfnisse, Wünsche und Grenzen zu kommunizieren</a:t>
            </a:r>
            <a:endParaRPr lang="en-US" sz="2200" b="0" u="none" strike="noStrike" dirty="0">
              <a:solidFill>
                <a:schemeClr val="dk2"/>
              </a:solidFill>
              <a:effectLst/>
              <a:uFillTx/>
              <a:latin typeface="Calibri"/>
            </a:endParaRPr>
          </a:p>
          <a:p>
            <a:pPr marL="687600" lvl="2" indent="-228600" algn="l" defTabSz="914400">
              <a:lnSpc>
                <a:spcPct val="120000"/>
              </a:lnSpc>
              <a:spcBef>
                <a:spcPts val="1001"/>
              </a:spcBef>
              <a:buClr>
                <a:srgbClr val="192B46"/>
              </a:buClr>
              <a:buSzPct val="80000"/>
              <a:buFont typeface="Arial"/>
              <a:buChar char="•"/>
              <a:tabLst>
                <a:tab pos="0" algn="l"/>
              </a:tabLst>
            </a:pPr>
            <a:r>
              <a:rPr lang="de-DE" sz="2200" b="0" u="none" strike="noStrike" dirty="0">
                <a:solidFill>
                  <a:schemeClr val="dk2"/>
                </a:solidFill>
                <a:effectLst/>
                <a:uFillTx/>
                <a:latin typeface="Calibri"/>
              </a:rPr>
              <a:t>Bereitschaft, Grenzen anderer Personen zu akzeptieren</a:t>
            </a:r>
            <a:endParaRPr lang="en-US" sz="2200" b="0" u="none" strike="noStrike" dirty="0">
              <a:solidFill>
                <a:schemeClr val="dk2"/>
              </a:solidFill>
              <a:effectLst/>
              <a:uFillTx/>
              <a:latin typeface="Calibri"/>
            </a:endParaRPr>
          </a:p>
          <a:p>
            <a:pPr marL="230400" indent="-343080" algn="l" defTabSz="914400">
              <a:lnSpc>
                <a:spcPct val="120000"/>
              </a:lnSpc>
              <a:spcBef>
                <a:spcPts val="1001"/>
              </a:spcBef>
              <a:buClr>
                <a:srgbClr val="192B46"/>
              </a:buClr>
              <a:buSzPct val="80000"/>
              <a:buFont typeface="Arial"/>
              <a:buChar char="•"/>
              <a:tabLst>
                <a:tab pos="0" algn="l"/>
              </a:tabLst>
            </a:pPr>
            <a:r>
              <a:rPr lang="de-DE" sz="2400" b="1" u="none" strike="noStrike" dirty="0">
                <a:solidFill>
                  <a:schemeClr val="dk2"/>
                </a:solidFill>
                <a:effectLst/>
                <a:uFillTx/>
                <a:latin typeface="Calibri"/>
              </a:rPr>
              <a:t>Übung von Grenzsetzung und -einhaltung in alltäglichen Situationen</a:t>
            </a:r>
            <a:endParaRPr lang="en-US" sz="2400" b="0" u="none" strike="noStrike" dirty="0">
              <a:solidFill>
                <a:schemeClr val="dk2"/>
              </a:solidFill>
              <a:effectLst/>
              <a:uFillTx/>
              <a:latin typeface="Calibri"/>
            </a:endParaRPr>
          </a:p>
          <a:p>
            <a:pPr indent="0" algn="l" defTabSz="914400">
              <a:lnSpc>
                <a:spcPct val="120000"/>
              </a:lnSpc>
              <a:spcBef>
                <a:spcPts val="1001"/>
              </a:spcBef>
              <a:buNone/>
              <a:tabLst>
                <a:tab pos="0" algn="l"/>
              </a:tabLst>
            </a:pPr>
            <a:endParaRPr lang="en-US" sz="2200" b="0" u="none" strike="noStrike" dirty="0">
              <a:solidFill>
                <a:schemeClr val="dk2"/>
              </a:solidFill>
              <a:effectLst/>
              <a:uFillTx/>
              <a:latin typeface="Calibri"/>
            </a:endParaRPr>
          </a:p>
          <a:p>
            <a:pPr indent="0" algn="l" defTabSz="914400">
              <a:lnSpc>
                <a:spcPct val="90000"/>
              </a:lnSpc>
              <a:spcBef>
                <a:spcPts val="1001"/>
              </a:spcBef>
              <a:buNone/>
              <a:tabLst>
                <a:tab pos="0" algn="l"/>
              </a:tabLst>
            </a:pPr>
            <a:endParaRPr lang="en-US" sz="2800" b="0" u="none" strike="noStrike" dirty="0">
              <a:solidFill>
                <a:schemeClr val="dk2"/>
              </a:solidFill>
              <a:effectLst/>
              <a:uFillTx/>
              <a:latin typeface="Calibri"/>
            </a:endParaRPr>
          </a:p>
        </p:txBody>
      </p:sp>
      <p:sp>
        <p:nvSpPr>
          <p:cNvPr id="4" name="PlaceHolder 3"/>
          <p:cNvSpPr>
            <a:spLocks noGrp="1"/>
          </p:cNvSpPr>
          <p:nvPr>
            <p:ph type="sldNum" idx="5"/>
          </p:nvPr>
        </p:nvSpPr>
        <p:spPr/>
        <p:txBody>
          <a:bodyPr/>
          <a:lstStyle/>
          <a:p>
            <a:fld id="{50038C00-633C-4752-98D1-D3F22AD6BE16}" type="slidenum">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sldNum" idx="20"/>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397DFBC0-5B10-4976-BEFD-451056759597}" type="slidenum">
              <a:rPr lang="de-DE" sz="1000" b="0" u="none" strike="noStrike">
                <a:solidFill>
                  <a:schemeClr val="dk2"/>
                </a:solidFill>
                <a:effectLst/>
                <a:uFillTx/>
                <a:latin typeface="Calibri"/>
              </a:rPr>
              <a:t>22</a:t>
            </a:fld>
            <a:endParaRPr lang="de-DE" sz="1000" b="0" u="none" strike="noStrike">
              <a:solidFill>
                <a:srgbClr val="000000"/>
              </a:solidFill>
              <a:effectLst/>
              <a:uFillTx/>
              <a:latin typeface="Calibri"/>
            </a:endParaRPr>
          </a:p>
        </p:txBody>
      </p:sp>
      <p:sp>
        <p:nvSpPr>
          <p:cNvPr id="110" name="Titel 1"/>
          <p:cNvSpPr/>
          <p:nvPr/>
        </p:nvSpPr>
        <p:spPr>
          <a:xfrm>
            <a:off x="1155960" y="1292760"/>
            <a:ext cx="9732240" cy="2648160"/>
          </a:xfrm>
          <a:prstGeom prst="rect">
            <a:avLst/>
          </a:prstGeom>
          <a:noFill/>
          <a:ln w="0">
            <a:noFill/>
          </a:ln>
        </p:spPr>
        <p:style>
          <a:lnRef idx="0">
            <a:scrgbClr r="0" g="0" b="0"/>
          </a:lnRef>
          <a:fillRef idx="0">
            <a:scrgbClr r="0" g="0" b="0"/>
          </a:fillRef>
          <a:effectRef idx="0">
            <a:scrgbClr r="0" g="0" b="0"/>
          </a:effectRef>
          <a:fontRef idx="minor"/>
        </p:style>
        <p:txBody>
          <a:bodyPr anchor="b">
            <a:normAutofit/>
          </a:bodyPr>
          <a:lstStyle/>
          <a:p>
            <a:pPr algn="ctr" defTabSz="914400">
              <a:lnSpc>
                <a:spcPct val="90000"/>
              </a:lnSpc>
            </a:pPr>
            <a:r>
              <a:rPr lang="de-DE" sz="6000" b="0" u="none" strike="noStrike">
                <a:solidFill>
                  <a:schemeClr val="dk2"/>
                </a:solidFill>
                <a:effectLst/>
                <a:uFillTx/>
                <a:latin typeface="Calibri"/>
              </a:rPr>
              <a:t>Prävention</a:t>
            </a:r>
            <a:endParaRPr lang="de-DE" sz="6000" b="0" u="none" strike="noStrike">
              <a:solidFill>
                <a:srgbClr val="000000"/>
              </a:solidFill>
              <a:effectLst/>
              <a:uFillTx/>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p:cNvSpPr>
          <p:nvPr>
            <p:ph type="sldNum" idx="21"/>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5BC717D9-88F1-4A23-A3FF-CCC19E6C64BD}" type="slidenum">
              <a:rPr lang="de-DE" sz="1000" b="0" u="none" strike="noStrike">
                <a:solidFill>
                  <a:schemeClr val="dk2"/>
                </a:solidFill>
                <a:effectLst/>
                <a:uFillTx/>
                <a:latin typeface="Calibri"/>
              </a:rPr>
              <a:t>23</a:t>
            </a:fld>
            <a:endParaRPr lang="de-DE" sz="1000" b="0" u="none" strike="noStrike">
              <a:solidFill>
                <a:srgbClr val="000000"/>
              </a:solidFill>
              <a:effectLst/>
              <a:uFillTx/>
              <a:latin typeface="Calibri"/>
            </a:endParaRPr>
          </a:p>
        </p:txBody>
      </p:sp>
      <p:sp>
        <p:nvSpPr>
          <p:cNvPr id="112" name="Textfeld 12"/>
          <p:cNvSpPr/>
          <p:nvPr/>
        </p:nvSpPr>
        <p:spPr>
          <a:xfrm>
            <a:off x="776520" y="2107080"/>
            <a:ext cx="10653120" cy="2643480"/>
          </a:xfrm>
          <a:prstGeom prst="rect">
            <a:avLst/>
          </a:prstGeom>
          <a:solidFill>
            <a:schemeClr val="bg1"/>
          </a:solidFill>
          <a:ln w="152400" cap="sq">
            <a:solidFill>
              <a:srgbClr val="F2E946"/>
            </a:solidFill>
            <a:miter/>
          </a:ln>
        </p:spPr>
        <p:style>
          <a:lnRef idx="0">
            <a:scrgbClr r="0" g="0" b="0"/>
          </a:lnRef>
          <a:fillRef idx="0">
            <a:scrgbClr r="0" g="0" b="0"/>
          </a:fillRef>
          <a:effectRef idx="0">
            <a:scrgbClr r="0" g="0" b="0"/>
          </a:effectRef>
          <a:fontRef idx="minor"/>
        </p:style>
        <p:txBody>
          <a:bodyPr lIns="180000" tIns="180000" rIns="180000" bIns="180000" anchor="ctr">
            <a:noAutofit/>
          </a:bodyPr>
          <a:lstStyle/>
          <a:p>
            <a:pPr algn="ctr" defTabSz="457200">
              <a:lnSpc>
                <a:spcPct val="100000"/>
              </a:lnSpc>
              <a:tabLst>
                <a:tab pos="0" algn="l"/>
              </a:tabLst>
            </a:pPr>
            <a:r>
              <a:rPr lang="de-DE" sz="4400" b="0" u="none" strike="noStrike">
                <a:solidFill>
                  <a:schemeClr val="accent1"/>
                </a:solidFill>
                <a:effectLst/>
                <a:uFillTx/>
                <a:latin typeface="Calibri"/>
              </a:rPr>
              <a:t>Welche Präventionsbotschaften wurden Ihnen in der Kindheit und Jugend mitgegeben?</a:t>
            </a:r>
            <a:endParaRPr lang="de-DE" sz="4400" b="0" u="none" strike="noStrike">
              <a:solidFill>
                <a:srgbClr val="000000"/>
              </a:solidFill>
              <a:effectLst/>
              <a:uFillTx/>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Präventionsprinzipen</a:t>
            </a:r>
            <a:endParaRPr lang="en-US" sz="4400" b="0" u="none" strike="noStrike">
              <a:solidFill>
                <a:schemeClr val="accent1"/>
              </a:solidFill>
              <a:effectLst/>
              <a:uFillTx/>
              <a:latin typeface="Calibri"/>
            </a:endParaRPr>
          </a:p>
        </p:txBody>
      </p:sp>
      <p:sp>
        <p:nvSpPr>
          <p:cNvPr id="114" name="PlaceHolder 2"/>
          <p:cNvSpPr>
            <a:spLocks noGrp="1"/>
          </p:cNvSpPr>
          <p:nvPr>
            <p:ph/>
          </p:nvPr>
        </p:nvSpPr>
        <p:spPr>
          <a:xfrm>
            <a:off x="695160" y="1765800"/>
            <a:ext cx="10801080" cy="4350960"/>
          </a:xfrm>
          <a:prstGeom prst="rect">
            <a:avLst/>
          </a:prstGeom>
          <a:noFill/>
          <a:ln w="0">
            <a:noFill/>
          </a:ln>
        </p:spPr>
        <p:txBody>
          <a:bodyPr lIns="91440" tIns="45720" rIns="91440" bIns="45720" anchor="t">
            <a:noAutofit/>
          </a:bodyPr>
          <a:lstStyle/>
          <a:p>
            <a:pPr marL="343080" indent="-343080" algn="l" defTabSz="914400">
              <a:lnSpc>
                <a:spcPct val="150000"/>
              </a:lnSpc>
              <a:spcBef>
                <a:spcPts val="1001"/>
              </a:spcBef>
              <a:buClr>
                <a:srgbClr val="192B46"/>
              </a:buClr>
              <a:buFont typeface="Arial"/>
              <a:buAutoNum type="arabicPeriod"/>
            </a:pPr>
            <a:r>
              <a:rPr lang="de-DE" sz="2400" b="1" u="none" strike="noStrike">
                <a:solidFill>
                  <a:schemeClr val="dk2"/>
                </a:solidFill>
                <a:effectLst/>
                <a:uFillTx/>
                <a:latin typeface="Calibri"/>
                <a:ea typeface="Calibri"/>
              </a:rPr>
              <a:t>Nur ja heißt ja! Dein Körper gehört dir!</a:t>
            </a:r>
            <a:endParaRPr lang="en-US" sz="2400" b="0" u="none" strike="noStrike">
              <a:solidFill>
                <a:schemeClr val="dk2"/>
              </a:solidFill>
              <a:effectLst/>
              <a:uFillTx/>
              <a:latin typeface="Calibri"/>
            </a:endParaRPr>
          </a:p>
          <a:p>
            <a:pPr marL="343080" indent="-343080" algn="l" defTabSz="914400">
              <a:lnSpc>
                <a:spcPct val="150000"/>
              </a:lnSpc>
              <a:spcBef>
                <a:spcPts val="1001"/>
              </a:spcBef>
              <a:buClr>
                <a:srgbClr val="192B46"/>
              </a:buClr>
              <a:buFont typeface="Arial"/>
              <a:buAutoNum type="arabicPeriod"/>
            </a:pPr>
            <a:r>
              <a:rPr lang="de-DE" sz="2400" b="1" u="none" strike="noStrike">
                <a:solidFill>
                  <a:schemeClr val="dk2"/>
                </a:solidFill>
                <a:effectLst/>
                <a:uFillTx/>
                <a:latin typeface="Calibri"/>
                <a:ea typeface="Calibri"/>
              </a:rPr>
              <a:t>Deine Gefühle sind wichtig!</a:t>
            </a:r>
            <a:endParaRPr lang="en-US" sz="2400" b="0" u="none" strike="noStrike">
              <a:solidFill>
                <a:schemeClr val="dk2"/>
              </a:solidFill>
              <a:effectLst/>
              <a:uFillTx/>
              <a:latin typeface="Calibri"/>
            </a:endParaRPr>
          </a:p>
          <a:p>
            <a:pPr marL="343080" indent="-343080" algn="l" defTabSz="914400">
              <a:lnSpc>
                <a:spcPct val="150000"/>
              </a:lnSpc>
              <a:spcBef>
                <a:spcPts val="1001"/>
              </a:spcBef>
              <a:buClr>
                <a:srgbClr val="192B46"/>
              </a:buClr>
              <a:buFont typeface="Arial"/>
              <a:buAutoNum type="arabicPeriod"/>
            </a:pPr>
            <a:r>
              <a:rPr lang="de-DE" sz="2400" b="1" u="none" strike="noStrike">
                <a:solidFill>
                  <a:schemeClr val="dk2"/>
                </a:solidFill>
                <a:effectLst/>
                <a:uFillTx/>
                <a:latin typeface="Calibri"/>
                <a:ea typeface="Calibri"/>
              </a:rPr>
              <a:t>Du entscheidest, was sich für dich richtig anfühlt!</a:t>
            </a:r>
            <a:endParaRPr lang="en-US" sz="2400" b="0" u="none" strike="noStrike">
              <a:solidFill>
                <a:schemeClr val="dk2"/>
              </a:solidFill>
              <a:effectLst/>
              <a:uFillTx/>
              <a:latin typeface="Calibri"/>
            </a:endParaRPr>
          </a:p>
          <a:p>
            <a:pPr marL="343080" indent="-343080" algn="l" defTabSz="914400">
              <a:lnSpc>
                <a:spcPct val="150000"/>
              </a:lnSpc>
              <a:spcBef>
                <a:spcPts val="1001"/>
              </a:spcBef>
              <a:buClr>
                <a:srgbClr val="192B46"/>
              </a:buClr>
              <a:buFont typeface="Arial"/>
              <a:buAutoNum type="arabicPeriod"/>
            </a:pPr>
            <a:r>
              <a:rPr lang="de-DE" sz="2400" b="1" u="none" strike="noStrike">
                <a:solidFill>
                  <a:schemeClr val="dk2"/>
                </a:solidFill>
                <a:effectLst/>
                <a:uFillTx/>
                <a:latin typeface="Calibri"/>
                <a:ea typeface="Calibri"/>
              </a:rPr>
              <a:t>Vertrau deinem Bauchgefühl!</a:t>
            </a:r>
            <a:endParaRPr lang="en-US" sz="2400" b="0" u="none" strike="noStrike">
              <a:solidFill>
                <a:schemeClr val="dk2"/>
              </a:solidFill>
              <a:effectLst/>
              <a:uFillTx/>
              <a:latin typeface="Calibri"/>
            </a:endParaRPr>
          </a:p>
          <a:p>
            <a:pPr marL="343080" indent="-343080" algn="l" defTabSz="914400">
              <a:lnSpc>
                <a:spcPct val="150000"/>
              </a:lnSpc>
              <a:spcBef>
                <a:spcPts val="1001"/>
              </a:spcBef>
              <a:buClr>
                <a:srgbClr val="192B46"/>
              </a:buClr>
              <a:buFont typeface="Arial"/>
              <a:buAutoNum type="arabicPeriod"/>
            </a:pPr>
            <a:r>
              <a:rPr lang="de-DE" sz="2400" b="1" u="none" strike="noStrike">
                <a:solidFill>
                  <a:schemeClr val="dk2"/>
                </a:solidFill>
                <a:effectLst/>
                <a:uFillTx/>
                <a:latin typeface="Calibri"/>
                <a:ea typeface="Calibri"/>
              </a:rPr>
              <a:t>„Nein“ ist eine vollständige Antwort!</a:t>
            </a:r>
            <a:endParaRPr lang="en-US" sz="2400" b="0" u="none" strike="noStrike">
              <a:solidFill>
                <a:schemeClr val="dk2"/>
              </a:solidFill>
              <a:effectLst/>
              <a:uFillTx/>
              <a:latin typeface="Calibri"/>
            </a:endParaRPr>
          </a:p>
          <a:p>
            <a:pPr marL="343080" indent="-343080" algn="l" defTabSz="914400">
              <a:lnSpc>
                <a:spcPct val="150000"/>
              </a:lnSpc>
              <a:spcBef>
                <a:spcPts val="1001"/>
              </a:spcBef>
              <a:buClr>
                <a:srgbClr val="192B46"/>
              </a:buClr>
              <a:buFont typeface="Arial"/>
              <a:buAutoNum type="arabicPeriod"/>
            </a:pPr>
            <a:r>
              <a:rPr lang="de-DE" sz="2400" b="1" u="none" strike="noStrike">
                <a:solidFill>
                  <a:schemeClr val="dk2"/>
                </a:solidFill>
                <a:effectLst/>
                <a:uFillTx/>
                <a:latin typeface="Calibri"/>
                <a:ea typeface="Calibri"/>
              </a:rPr>
              <a:t>Hilfe holen ist kein Verrat!</a:t>
            </a:r>
            <a:endParaRPr lang="en-US" sz="2400" b="0" u="none" strike="noStrike">
              <a:solidFill>
                <a:schemeClr val="dk2"/>
              </a:solidFill>
              <a:effectLst/>
              <a:uFillTx/>
              <a:latin typeface="Calibri"/>
            </a:endParaRPr>
          </a:p>
        </p:txBody>
      </p:sp>
      <p:sp>
        <p:nvSpPr>
          <p:cNvPr id="115" name="PlaceHolder 3"/>
          <p:cNvSpPr>
            <a:spLocks noGrp="1"/>
          </p:cNvSpPr>
          <p:nvPr>
            <p:ph type="sldNum" idx="22"/>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961A655E-01D5-4D45-8D9C-890170448013}" type="slidenum">
              <a:rPr lang="de-DE" sz="1000" b="0" u="none" strike="noStrike">
                <a:solidFill>
                  <a:schemeClr val="dk2"/>
                </a:solidFill>
                <a:effectLst/>
                <a:uFillTx/>
                <a:latin typeface="Calibri"/>
              </a:rPr>
              <a:t>24</a:t>
            </a:fld>
            <a:endParaRPr lang="de-DE" sz="1000" b="0" u="none" strike="noStrike">
              <a:solidFill>
                <a:srgbClr val="000000"/>
              </a:solidFill>
              <a:effectLst/>
              <a:uFillTx/>
              <a:latin typeface="Calibri"/>
            </a:endParaRPr>
          </a:p>
        </p:txBody>
      </p:sp>
      <p:pic>
        <p:nvPicPr>
          <p:cNvPr id="116" name="Grafik 3"/>
          <p:cNvPicPr/>
          <p:nvPr/>
        </p:nvPicPr>
        <p:blipFill>
          <a:blip r:embed="rId3"/>
          <a:stretch/>
        </p:blipFill>
        <p:spPr>
          <a:xfrm>
            <a:off x="8220960" y="598680"/>
            <a:ext cx="1847160" cy="5518080"/>
          </a:xfrm>
          <a:prstGeom prst="rect">
            <a:avLst/>
          </a:prstGeom>
          <a:noFill/>
          <a:ln w="0">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Was kann Schule konkret tun?</a:t>
            </a:r>
            <a:endParaRPr lang="en-US" sz="4400" b="0" u="none" strike="noStrike">
              <a:solidFill>
                <a:schemeClr val="accent1"/>
              </a:solidFill>
              <a:effectLst/>
              <a:uFillTx/>
              <a:latin typeface="Calibri"/>
            </a:endParaRPr>
          </a:p>
        </p:txBody>
      </p:sp>
      <p:sp>
        <p:nvSpPr>
          <p:cNvPr id="118" name="PlaceHolder 2"/>
          <p:cNvSpPr>
            <a:spLocks noGrp="1"/>
          </p:cNvSpPr>
          <p:nvPr>
            <p:ph/>
          </p:nvPr>
        </p:nvSpPr>
        <p:spPr>
          <a:xfrm>
            <a:off x="695160" y="1825560"/>
            <a:ext cx="10801080" cy="435096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Vermittlung des </a:t>
            </a:r>
            <a:r>
              <a:rPr lang="de-DE" sz="2400" b="1" u="none" strike="noStrike">
                <a:solidFill>
                  <a:schemeClr val="dk2"/>
                </a:solidFill>
                <a:effectLst/>
                <a:uFillTx/>
                <a:latin typeface="Calibri"/>
              </a:rPr>
              <a:t>Rechtes auf sexuelle Selbstbestimmung</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1" u="none" strike="noStrike">
                <a:solidFill>
                  <a:schemeClr val="dk2"/>
                </a:solidFill>
                <a:effectLst/>
                <a:uFillTx/>
                <a:latin typeface="Calibri"/>
              </a:rPr>
              <a:t>Raum geben für Kommunikation </a:t>
            </a:r>
            <a:r>
              <a:rPr lang="de-DE" sz="2400" b="0" u="none" strike="noStrike">
                <a:solidFill>
                  <a:schemeClr val="dk2"/>
                </a:solidFill>
                <a:effectLst/>
                <a:uFillTx/>
                <a:latin typeface="Calibri"/>
              </a:rPr>
              <a:t>über Sexualität und sexuelle Bildung </a:t>
            </a:r>
            <a:br>
              <a:rPr sz="2400"/>
            </a:br>
            <a:r>
              <a:rPr lang="de-DE" sz="2400" b="0" u="none" strike="noStrike">
                <a:solidFill>
                  <a:schemeClr val="dk2"/>
                </a:solidFill>
                <a:effectLst/>
                <a:uFillTx/>
                <a:latin typeface="Calibri"/>
              </a:rPr>
              <a:t>sowie Grenzverletzung und Gewalt</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Wahrnehmung und Respektierung von</a:t>
            </a:r>
            <a:r>
              <a:rPr lang="de-DE" sz="2400" b="1" u="none" strike="noStrike">
                <a:solidFill>
                  <a:schemeClr val="dk2"/>
                </a:solidFill>
                <a:effectLst/>
                <a:uFillTx/>
                <a:latin typeface="Calibri"/>
              </a:rPr>
              <a:t> eigenen und fremden Grenzen, </a:t>
            </a:r>
            <a:br>
              <a:rPr sz="2400"/>
            </a:br>
            <a:r>
              <a:rPr lang="de-DE" sz="2400" b="0" u="none" strike="noStrike">
                <a:solidFill>
                  <a:schemeClr val="dk2"/>
                </a:solidFill>
                <a:effectLst/>
                <a:uFillTx/>
                <a:latin typeface="Calibri"/>
              </a:rPr>
              <a:t>zur</a:t>
            </a:r>
            <a:r>
              <a:rPr lang="de-DE" sz="2400" b="1" u="none" strike="noStrike">
                <a:solidFill>
                  <a:schemeClr val="dk2"/>
                </a:solidFill>
                <a:effectLst/>
                <a:uFillTx/>
                <a:latin typeface="Calibri"/>
              </a:rPr>
              <a:t> Reflexion </a:t>
            </a:r>
            <a:r>
              <a:rPr lang="de-DE" sz="2400" b="0" u="none" strike="noStrike">
                <a:solidFill>
                  <a:schemeClr val="dk2"/>
                </a:solidFill>
                <a:effectLst/>
                <a:uFillTx/>
                <a:latin typeface="Calibri"/>
              </a:rPr>
              <a:t>des eigenen Verhaltens anregen</a:t>
            </a:r>
            <a:endParaRPr lang="en-US" sz="2400" b="0" u="none" strike="noStrike">
              <a:solidFill>
                <a:schemeClr val="dk2"/>
              </a:solidFill>
              <a:effectLst/>
              <a:uFillTx/>
              <a:latin typeface="Calibri"/>
            </a:endParaRPr>
          </a:p>
        </p:txBody>
      </p:sp>
      <p:sp>
        <p:nvSpPr>
          <p:cNvPr id="4" name="PlaceHolder 3"/>
          <p:cNvSpPr>
            <a:spLocks noGrp="1"/>
          </p:cNvSpPr>
          <p:nvPr>
            <p:ph type="sldNum" idx="3"/>
          </p:nvPr>
        </p:nvSpPr>
        <p:spPr/>
        <p:txBody>
          <a:bodyPr/>
          <a:lstStyle/>
          <a:p>
            <a:fld id="{5B8C3F76-410A-4E45-A77B-82D5174F6C6B}" type="slidenum">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Was kann Schule konkret tun?</a:t>
            </a:r>
            <a:endParaRPr lang="en-US" sz="4400" b="0" u="none" strike="noStrike">
              <a:solidFill>
                <a:schemeClr val="accent1"/>
              </a:solidFill>
              <a:effectLst/>
              <a:uFillTx/>
              <a:latin typeface="Calibri"/>
            </a:endParaRPr>
          </a:p>
        </p:txBody>
      </p:sp>
      <p:sp>
        <p:nvSpPr>
          <p:cNvPr id="120" name="PlaceHolder 2"/>
          <p:cNvSpPr>
            <a:spLocks noGrp="1"/>
          </p:cNvSpPr>
          <p:nvPr>
            <p:ph/>
          </p:nvPr>
        </p:nvSpPr>
        <p:spPr>
          <a:xfrm>
            <a:off x="695160" y="1825560"/>
            <a:ext cx="10801080" cy="435096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1" u="none" strike="noStrike">
                <a:solidFill>
                  <a:schemeClr val="dk2"/>
                </a:solidFill>
                <a:effectLst/>
                <a:uFillTx/>
                <a:latin typeface="Calibri"/>
              </a:rPr>
              <a:t>Transparenz/Wissen </a:t>
            </a:r>
            <a:r>
              <a:rPr lang="de-DE" sz="2400" b="0" u="none" strike="noStrike">
                <a:solidFill>
                  <a:schemeClr val="dk2"/>
                </a:solidFill>
                <a:effectLst/>
                <a:uFillTx/>
                <a:latin typeface="Calibri"/>
              </a:rPr>
              <a:t>über sexuelle Gewalt und </a:t>
            </a:r>
            <a:br>
              <a:rPr sz="2400"/>
            </a:br>
            <a:r>
              <a:rPr lang="de-DE" sz="2400" b="0" u="none" strike="noStrike">
                <a:solidFill>
                  <a:schemeClr val="dk2"/>
                </a:solidFill>
                <a:effectLst/>
                <a:uFillTx/>
                <a:latin typeface="Calibri"/>
              </a:rPr>
              <a:t>geltende Schulregeln Regeln/geltendes Recht</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1" u="none" strike="noStrike">
                <a:solidFill>
                  <a:schemeClr val="dk2"/>
                </a:solidFill>
                <a:effectLst/>
                <a:uFillTx/>
                <a:latin typeface="Calibri"/>
              </a:rPr>
              <a:t>Hilfesysteme</a:t>
            </a:r>
            <a:r>
              <a:rPr lang="de-DE" sz="2400" b="0" u="none" strike="noStrike">
                <a:solidFill>
                  <a:schemeClr val="dk2"/>
                </a:solidFill>
                <a:effectLst/>
                <a:uFillTx/>
                <a:latin typeface="Calibri"/>
              </a:rPr>
              <a:t> für Opfer sowie Täter und Täterinnen aufzeigen </a:t>
            </a:r>
            <a:br>
              <a:rPr sz="2400"/>
            </a:br>
            <a:r>
              <a:rPr lang="de-DE" sz="2400" b="0" u="none" strike="noStrike">
                <a:solidFill>
                  <a:schemeClr val="dk2"/>
                </a:solidFill>
                <a:effectLst/>
                <a:uFillTx/>
                <a:latin typeface="Calibri"/>
              </a:rPr>
              <a:t>und entwickeln, Ansprechstellen in der Schule schaffen</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Vermitteln des Grundsatzes</a:t>
            </a:r>
            <a:r>
              <a:rPr lang="de-DE" sz="2400" b="1" u="none" strike="noStrike">
                <a:solidFill>
                  <a:schemeClr val="dk2"/>
                </a:solidFill>
                <a:effectLst/>
                <a:uFillTx/>
                <a:latin typeface="Calibri"/>
              </a:rPr>
              <a:t> </a:t>
            </a:r>
            <a:r>
              <a:rPr lang="de-DE" sz="2400" b="0" u="none" strike="noStrike">
                <a:solidFill>
                  <a:schemeClr val="dk2"/>
                </a:solidFill>
                <a:effectLst/>
                <a:uFillTx/>
                <a:latin typeface="Calibri"/>
              </a:rPr>
              <a:t>„</a:t>
            </a:r>
            <a:r>
              <a:rPr lang="de-DE" sz="2400" b="1" u="none" strike="noStrike">
                <a:solidFill>
                  <a:schemeClr val="dk2"/>
                </a:solidFill>
                <a:effectLst/>
                <a:uFillTx/>
                <a:latin typeface="Calibri"/>
              </a:rPr>
              <a:t>Hilfe holen </a:t>
            </a:r>
            <a:r>
              <a:rPr lang="de-DE" sz="2400" b="0" u="none" strike="noStrike">
                <a:solidFill>
                  <a:schemeClr val="dk2"/>
                </a:solidFill>
                <a:effectLst/>
                <a:uFillTx/>
                <a:latin typeface="Calibri"/>
              </a:rPr>
              <a:t>ist kein Verrat!“ </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Etablierung eines </a:t>
            </a:r>
            <a:r>
              <a:rPr lang="de-DE" sz="2400" b="1" u="none" strike="noStrike">
                <a:solidFill>
                  <a:schemeClr val="dk2"/>
                </a:solidFill>
                <a:effectLst/>
                <a:uFillTx/>
                <a:latin typeface="Calibri"/>
              </a:rPr>
              <a:t>wirksamen Schutzkonzeptes</a:t>
            </a:r>
            <a:endParaRPr lang="en-US" sz="2400" b="0" u="none" strike="noStrike">
              <a:solidFill>
                <a:schemeClr val="dk2"/>
              </a:solidFill>
              <a:effectLst/>
              <a:uFillTx/>
              <a:latin typeface="Calibri"/>
            </a:endParaRPr>
          </a:p>
        </p:txBody>
      </p:sp>
      <p:sp>
        <p:nvSpPr>
          <p:cNvPr id="4" name="PlaceHolder 3"/>
          <p:cNvSpPr>
            <a:spLocks noGrp="1"/>
          </p:cNvSpPr>
          <p:nvPr>
            <p:ph type="sldNum" idx="3"/>
          </p:nvPr>
        </p:nvSpPr>
        <p:spPr/>
        <p:txBody>
          <a:bodyPr/>
          <a:lstStyle/>
          <a:p>
            <a:fld id="{D17C13DD-0141-4EB6-89BE-E611412B1CB1}" type="slidenum">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E0903-6B6C-1BD0-DF7F-C555A1FAA868}"/>
              </a:ext>
            </a:extLst>
          </p:cNvPr>
          <p:cNvSpPr>
            <a:spLocks noGrp="1"/>
          </p:cNvSpPr>
          <p:nvPr>
            <p:ph type="title"/>
          </p:nvPr>
        </p:nvSpPr>
        <p:spPr/>
        <p:txBody>
          <a:bodyPr/>
          <a:lstStyle/>
          <a:p>
            <a:r>
              <a:rPr lang="de-DE" sz="4400" b="0" u="none" strike="noStrike" dirty="0">
                <a:solidFill>
                  <a:schemeClr val="accent1"/>
                </a:solidFill>
                <a:effectLst/>
                <a:uFillTx/>
                <a:latin typeface="Calibri"/>
              </a:rPr>
              <a:t>5-Finger-Feedback</a:t>
            </a:r>
            <a:endParaRPr lang="de-DE" dirty="0"/>
          </a:p>
        </p:txBody>
      </p:sp>
      <p:sp>
        <p:nvSpPr>
          <p:cNvPr id="6" name="PlaceHolder 1">
            <a:extLst>
              <a:ext uri="{FF2B5EF4-FFF2-40B4-BE49-F238E27FC236}">
                <a16:creationId xmlns:a16="http://schemas.microsoft.com/office/drawing/2014/main" id="{EC6B4529-057A-A19B-90FF-BE46C2662056}"/>
              </a:ext>
            </a:extLst>
          </p:cNvPr>
          <p:cNvSpPr txBox="1">
            <a:spLocks/>
          </p:cNvSpPr>
          <p:nvPr/>
        </p:nvSpPr>
        <p:spPr>
          <a:xfrm>
            <a:off x="695160" y="2924280"/>
            <a:ext cx="5196240" cy="1009440"/>
          </a:xfrm>
          <a:prstGeom prst="rect">
            <a:avLst/>
          </a:prstGeom>
          <a:noFill/>
          <a:ln w="0">
            <a:noFill/>
          </a:ln>
        </p:spPr>
        <p:txBody>
          <a:bodyPr lIns="91440" tIns="45720" rIns="91440" bIns="45720" anchor="ctr">
            <a:noAutofit/>
          </a:bodyPr>
          <a:lstStyle>
            <a:lvl1pPr indent="0" algn="l" defTabSz="914400" rtl="0" eaLnBrk="1" latinLnBrk="0" hangingPunct="1">
              <a:lnSpc>
                <a:spcPct val="90000"/>
              </a:lnSpc>
              <a:spcBef>
                <a:spcPct val="0"/>
              </a:spcBef>
              <a:buNone/>
              <a:defRPr lang="de-DE" sz="4400" b="0" u="none" strike="noStrike" kern="1200">
                <a:solidFill>
                  <a:schemeClr val="accent1"/>
                </a:solidFill>
                <a:effectLst/>
                <a:uFillTx/>
                <a:latin typeface="Calibri"/>
                <a:ea typeface="+mj-ea"/>
                <a:cs typeface="+mj-cs"/>
              </a:defRPr>
            </a:lvl1pPr>
          </a:lstStyle>
          <a:p>
            <a:r>
              <a:rPr lang="de-DE"/>
              <a:t>5-Finger-Feedback</a:t>
            </a:r>
            <a:endParaRPr lang="de-DE" dirty="0"/>
          </a:p>
        </p:txBody>
      </p:sp>
      <p:sp>
        <p:nvSpPr>
          <p:cNvPr id="7" name="PlaceHolder 2">
            <a:extLst>
              <a:ext uri="{FF2B5EF4-FFF2-40B4-BE49-F238E27FC236}">
                <a16:creationId xmlns:a16="http://schemas.microsoft.com/office/drawing/2014/main" id="{C9244684-5676-2741-CAA3-EB7EBCBA03AA}"/>
              </a:ext>
            </a:extLst>
          </p:cNvPr>
          <p:cNvSpPr txBox="1">
            <a:spLocks/>
          </p:cNvSpPr>
          <p:nvPr/>
        </p:nvSpPr>
        <p:spPr>
          <a:xfrm>
            <a:off x="695160" y="4276080"/>
            <a:ext cx="5196240" cy="1900800"/>
          </a:xfrm>
          <a:prstGeom prst="rect">
            <a:avLst/>
          </a:prstGeom>
          <a:noFill/>
          <a:ln w="0">
            <a:noFill/>
          </a:ln>
        </p:spPr>
        <p:txBody>
          <a:bodyPr lIns="91440" tIns="45720" rIns="91440" bIns="45720" anchor="t">
            <a:normAutofit/>
          </a:bodyPr>
          <a:lstStyle>
            <a:lvl1pPr indent="0" algn="l" defTabSz="914400" rtl="0" eaLnBrk="1" latinLnBrk="0" hangingPunct="1">
              <a:lnSpc>
                <a:spcPct val="90000"/>
              </a:lnSpc>
              <a:spcBef>
                <a:spcPct val="0"/>
              </a:spcBef>
              <a:buNone/>
              <a:defRPr lang="de-DE" sz="4400" b="0" u="none" strike="noStrike" kern="1200">
                <a:solidFill>
                  <a:schemeClr val="accent1"/>
                </a:solidFill>
                <a:effectLst/>
                <a:uFillTx/>
                <a:latin typeface="Calibri"/>
                <a:ea typeface="+mj-ea"/>
                <a:cs typeface="+mj-cs"/>
              </a:defRPr>
            </a:lvl1pPr>
          </a:lstStyle>
          <a:p>
            <a:pPr marL="228600" indent="-228600">
              <a:lnSpc>
                <a:spcPct val="110000"/>
              </a:lnSpc>
              <a:spcBef>
                <a:spcPts val="1001"/>
              </a:spcBef>
              <a:buClr>
                <a:srgbClr val="192B46"/>
              </a:buClr>
              <a:buSzPct val="80000"/>
              <a:buFont typeface="Arial"/>
              <a:buChar char="•"/>
            </a:pPr>
            <a:r>
              <a:rPr lang="de-DE" sz="2400">
                <a:solidFill>
                  <a:schemeClr val="dk2"/>
                </a:solidFill>
              </a:rPr>
              <a:t>Wie hat Ihnen der Workshop gefallen?</a:t>
            </a:r>
          </a:p>
          <a:p>
            <a:pPr marL="228600" indent="-228600">
              <a:lnSpc>
                <a:spcPct val="110000"/>
              </a:lnSpc>
              <a:spcBef>
                <a:spcPts val="1001"/>
              </a:spcBef>
              <a:buClr>
                <a:srgbClr val="192B46"/>
              </a:buClr>
              <a:buSzPct val="80000"/>
              <a:buFont typeface="Arial"/>
              <a:buChar char="•"/>
            </a:pPr>
            <a:r>
              <a:rPr lang="de-DE" sz="2400">
                <a:solidFill>
                  <a:schemeClr val="dk2"/>
                </a:solidFill>
              </a:rPr>
              <a:t>Was möchten Sie noch los werden?</a:t>
            </a:r>
          </a:p>
          <a:p>
            <a:pPr>
              <a:lnSpc>
                <a:spcPct val="110000"/>
              </a:lnSpc>
              <a:spcBef>
                <a:spcPts val="1001"/>
              </a:spcBef>
            </a:pPr>
            <a:endParaRPr lang="de-DE" sz="2400" dirty="0">
              <a:solidFill>
                <a:schemeClr val="dk2"/>
              </a:solidFill>
            </a:endParaRPr>
          </a:p>
        </p:txBody>
      </p:sp>
    </p:spTree>
    <p:extLst>
      <p:ext uri="{BB962C8B-B14F-4D97-AF65-F5344CB8AC3E}">
        <p14:creationId xmlns:p14="http://schemas.microsoft.com/office/powerpoint/2010/main" val="2366000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title" hasCustomPrompt="1"/>
          </p:nvPr>
        </p:nvSpPr>
        <p:spPr>
          <a:xfrm>
            <a:off x="695160" y="2924280"/>
            <a:ext cx="5196240" cy="1009440"/>
          </a:xfrm>
          <a:prstGeom prst="rect">
            <a:avLst/>
          </a:prstGeom>
          <a:noFill/>
          <a:ln w="0">
            <a:noFill/>
          </a:ln>
        </p:spPr>
        <p:txBody>
          <a:bodyPr lIns="91440" tIns="45720" rIns="91440" bIns="45720" anchor="ctr">
            <a:noAutofit/>
          </a:bodyPr>
          <a:lstStyle/>
          <a:p>
            <a:pPr indent="0" algn="l" defTabSz="914400">
              <a:lnSpc>
                <a:spcPct val="90000"/>
              </a:lnSpc>
              <a:buNone/>
            </a:pPr>
            <a:r>
              <a:rPr lang="de-DE" sz="4400" b="0" u="none" strike="noStrike">
                <a:solidFill>
                  <a:schemeClr val="accent1"/>
                </a:solidFill>
                <a:effectLst/>
                <a:uFillTx/>
                <a:latin typeface="Calibri"/>
              </a:rPr>
              <a:t>Abschluss</a:t>
            </a:r>
            <a:endParaRPr lang="en-US" sz="4400" b="0" u="none" strike="noStrike">
              <a:solidFill>
                <a:schemeClr val="accent1"/>
              </a:solidFill>
              <a:effectLst/>
              <a:uFillTx/>
              <a:latin typeface="Calibri"/>
            </a:endParaRPr>
          </a:p>
        </p:txBody>
      </p:sp>
      <p:sp>
        <p:nvSpPr>
          <p:cNvPr id="124" name="PlaceHolder 2"/>
          <p:cNvSpPr>
            <a:spLocks noGrp="1"/>
          </p:cNvSpPr>
          <p:nvPr>
            <p:ph/>
          </p:nvPr>
        </p:nvSpPr>
        <p:spPr>
          <a:xfrm>
            <a:off x="695160" y="4276080"/>
            <a:ext cx="5196240" cy="1900800"/>
          </a:xfrm>
          <a:prstGeom prst="rect">
            <a:avLst/>
          </a:prstGeom>
          <a:noFill/>
          <a:ln w="0">
            <a:noFill/>
          </a:ln>
        </p:spPr>
        <p:txBody>
          <a:bodyPr lIns="91440" tIns="45720" rIns="91440" bIns="45720" anchor="t">
            <a:normAutofit/>
          </a:bodyPr>
          <a:lstStyle/>
          <a:p>
            <a:pPr indent="0" algn="l" defTabSz="914400">
              <a:lnSpc>
                <a:spcPct val="90000"/>
              </a:lnSpc>
              <a:spcBef>
                <a:spcPts val="1001"/>
              </a:spcBef>
              <a:buNone/>
              <a:tabLst>
                <a:tab pos="0" algn="l"/>
              </a:tabLst>
            </a:pPr>
            <a:r>
              <a:rPr lang="de-DE" sz="2400" b="0" u="none" strike="noStrike">
                <a:solidFill>
                  <a:schemeClr val="dk2"/>
                </a:solidFill>
                <a:effectLst/>
                <a:uFillTx/>
                <a:latin typeface="Calibri"/>
              </a:rPr>
              <a:t>Wir packen einen Powerrucksack </a:t>
            </a:r>
            <a:endParaRPr lang="en-US" sz="24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400" b="0" u="none" strike="noStrike">
                <a:solidFill>
                  <a:schemeClr val="dk2"/>
                </a:solidFill>
                <a:effectLst/>
                <a:uFillTx/>
                <a:latin typeface="Calibri"/>
              </a:rPr>
              <a:t>für Betroffene</a:t>
            </a:r>
            <a:endParaRPr lang="en-US"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en-US" sz="2400" b="0" u="none" strike="noStrike">
              <a:solidFill>
                <a:schemeClr val="dk2"/>
              </a:solidFill>
              <a:effectLst/>
              <a:uFillTx/>
              <a:latin typeface="Calibri"/>
            </a:endParaRPr>
          </a:p>
        </p:txBody>
      </p:sp>
      <p:sp>
        <p:nvSpPr>
          <p:cNvPr id="4" name="PlaceHolder 3"/>
          <p:cNvSpPr>
            <a:spLocks noGrp="1"/>
          </p:cNvSpPr>
          <p:nvPr>
            <p:ph type="sldNum" idx="7"/>
          </p:nvPr>
        </p:nvSpPr>
        <p:spPr/>
        <p:txBody>
          <a:bodyPr/>
          <a:lstStyle/>
          <a:p>
            <a:fld id="{02992819-708E-4C1C-A9AE-DE49CA5C4544}" type="slidenum">
              <a:rPr/>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p:cNvSpPr>
          <p:nvPr>
            <p:ph hasCustomPrompt="1"/>
          </p:nvPr>
        </p:nvSpPr>
        <p:spPr>
          <a:xfrm>
            <a:off x="4462200" y="1401480"/>
            <a:ext cx="2763360" cy="358560"/>
          </a:xfrm>
          <a:prstGeom prst="rect">
            <a:avLst/>
          </a:prstGeom>
          <a:noFill/>
          <a:ln w="0">
            <a:noFill/>
          </a:ln>
        </p:spPr>
        <p:txBody>
          <a:bodyPr lIns="91440" tIns="45720" rIns="91440" bIns="45720" anchor="t">
            <a:noAutofit/>
          </a:bodyPr>
          <a:lstStyle/>
          <a:p>
            <a:pPr indent="0" algn="ctr" defTabSz="914400">
              <a:lnSpc>
                <a:spcPct val="90000"/>
              </a:lnSpc>
              <a:spcBef>
                <a:spcPts val="1001"/>
              </a:spcBef>
              <a:buNone/>
              <a:tabLst>
                <a:tab pos="0" algn="l"/>
              </a:tabLst>
            </a:pPr>
            <a:r>
              <a:rPr lang="de-DE" sz="2780" b="0" u="none" strike="noStrike">
                <a:solidFill>
                  <a:schemeClr val="lt1"/>
                </a:solidFill>
                <a:effectLst/>
                <a:uFillTx/>
                <a:latin typeface="Calibri"/>
              </a:rPr>
              <a:t>Grundmodul II</a:t>
            </a:r>
            <a:endParaRPr lang="en-US" sz="2780" b="0" u="none" strike="noStrike">
              <a:solidFill>
                <a:schemeClr val="lt1"/>
              </a:solidFill>
              <a:effectLst/>
              <a:uFillTx/>
              <a:latin typeface="BundesSans Office"/>
            </a:endParaRPr>
          </a:p>
        </p:txBody>
      </p:sp>
      <p:sp>
        <p:nvSpPr>
          <p:cNvPr id="126" name="Titel 1"/>
          <p:cNvSpPr/>
          <p:nvPr/>
        </p:nvSpPr>
        <p:spPr>
          <a:xfrm>
            <a:off x="1177200" y="2849760"/>
            <a:ext cx="9742680" cy="181008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defTabSz="914400">
              <a:lnSpc>
                <a:spcPct val="90000"/>
              </a:lnSpc>
            </a:pPr>
            <a:r>
              <a:rPr lang="de-DE" sz="6000" b="0" u="none" strike="noStrike">
                <a:solidFill>
                  <a:schemeClr val="dk2"/>
                </a:solidFill>
                <a:effectLst/>
                <a:uFillTx/>
                <a:latin typeface="Calibri"/>
              </a:rPr>
              <a:t>Handeln macht Schule</a:t>
            </a:r>
            <a:endParaRPr lang="de-DE" sz="6000" b="0" u="none" strike="noStrike">
              <a:solidFill>
                <a:srgbClr val="000000"/>
              </a:solidFill>
              <a:effectLst/>
              <a:uFillTx/>
              <a:latin typeface="Calibri"/>
            </a:endParaRPr>
          </a:p>
        </p:txBody>
      </p:sp>
      <p:sp>
        <p:nvSpPr>
          <p:cNvPr id="127" name="Textfeld 4"/>
          <p:cNvSpPr/>
          <p:nvPr/>
        </p:nvSpPr>
        <p:spPr>
          <a:xfrm>
            <a:off x="1177200" y="3919680"/>
            <a:ext cx="97426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de-DE" sz="2800" b="0" u="none" strike="noStrike">
                <a:solidFill>
                  <a:schemeClr val="dk2"/>
                </a:solidFill>
                <a:effectLst/>
                <a:uFillTx/>
                <a:latin typeface="Calibri"/>
              </a:rPr>
              <a:t>Schützen – Stärken – Schule als sicheren Ort gestalten</a:t>
            </a:r>
            <a:endParaRPr lang="de-DE" sz="2800" b="0" u="none" strike="noStrike">
              <a:solidFill>
                <a:srgbClr val="000000"/>
              </a:solidFill>
              <a:effectLst/>
              <a:uFillTx/>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Rechteck 3"/>
          <p:cNvSpPr/>
          <p:nvPr/>
        </p:nvSpPr>
        <p:spPr>
          <a:xfrm>
            <a:off x="695160" y="681120"/>
            <a:ext cx="6051960" cy="65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129"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Selbstfürsorge vorab</a:t>
            </a:r>
            <a:endParaRPr lang="en-US" sz="4400" b="0" u="none" strike="noStrike">
              <a:solidFill>
                <a:schemeClr val="accent1"/>
              </a:solidFill>
              <a:effectLst/>
              <a:uFillTx/>
              <a:latin typeface="Calibri"/>
            </a:endParaRPr>
          </a:p>
        </p:txBody>
      </p:sp>
      <p:sp>
        <p:nvSpPr>
          <p:cNvPr id="130" name="PlaceHolder 2"/>
          <p:cNvSpPr>
            <a:spLocks noGrp="1"/>
          </p:cNvSpPr>
          <p:nvPr>
            <p:ph type="sldNum" idx="23"/>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FCF85B99-2F1B-4775-B1F3-58587C9FB990}" type="slidenum">
              <a:rPr lang="de-DE" sz="1000" b="0" u="none" strike="noStrike">
                <a:solidFill>
                  <a:schemeClr val="dk2"/>
                </a:solidFill>
                <a:effectLst/>
                <a:uFillTx/>
                <a:latin typeface="Calibri"/>
              </a:rPr>
              <a:t>31</a:t>
            </a:fld>
            <a:endParaRPr lang="de-DE" sz="1000" b="0" u="none" strike="noStrike">
              <a:solidFill>
                <a:srgbClr val="000000"/>
              </a:solidFill>
              <a:effectLst/>
              <a:uFillTx/>
              <a:latin typeface="Calibri"/>
            </a:endParaRPr>
          </a:p>
        </p:txBody>
      </p:sp>
      <p:pic>
        <p:nvPicPr>
          <p:cNvPr id="131" name="Grafik 10"/>
          <p:cNvPicPr/>
          <p:nvPr/>
        </p:nvPicPr>
        <p:blipFill>
          <a:blip r:embed="rId2"/>
          <a:stretch/>
        </p:blipFill>
        <p:spPr>
          <a:xfrm>
            <a:off x="3124800" y="4373280"/>
            <a:ext cx="8477640" cy="3013200"/>
          </a:xfrm>
          <a:prstGeom prst="rect">
            <a:avLst/>
          </a:prstGeom>
          <a:noFill/>
          <a:ln w="0">
            <a:noFill/>
          </a:ln>
        </p:spPr>
      </p:pic>
      <p:sp>
        <p:nvSpPr>
          <p:cNvPr id="132" name="PlaceHolder 3"/>
          <p:cNvSpPr>
            <a:spLocks noGrp="1"/>
          </p:cNvSpPr>
          <p:nvPr>
            <p:ph/>
          </p:nvPr>
        </p:nvSpPr>
        <p:spPr>
          <a:xfrm>
            <a:off x="695160" y="1825560"/>
            <a:ext cx="9856800" cy="397044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Achten Sie auf sich und einander</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Jede und jeder darf sich zurückziehen – ohne sich erklären zu müssen</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Fragen Sie nach, wenn etwas unklar ist oder Sie etwas diskutieren möchten</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Melden Sie sich, wenn Sie (weitere) Pausen benötigen</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Persönliche Erfahrungen oder Situationen, die geteilt werden, </a:t>
            </a:r>
            <a:br>
              <a:rPr sz="2400"/>
            </a:br>
            <a:r>
              <a:rPr lang="de-DE" sz="2400" b="0" u="none" strike="noStrike">
                <a:solidFill>
                  <a:schemeClr val="dk2"/>
                </a:solidFill>
                <a:effectLst/>
                <a:uFillTx/>
                <a:latin typeface="Calibri"/>
              </a:rPr>
              <a:t>werden nicht nach außen getragen</a:t>
            </a:r>
            <a:endParaRPr lang="en-US" sz="2400" b="0" u="none" strike="noStrike">
              <a:solidFill>
                <a:schemeClr val="dk2"/>
              </a:solidFill>
              <a:effectLst/>
              <a:uFillTx/>
              <a:latin typeface="Calibri"/>
            </a:endParaRPr>
          </a:p>
        </p:txBody>
      </p:sp>
      <p:sp>
        <p:nvSpPr>
          <p:cNvPr id="133" name="Textfeld 11"/>
          <p:cNvSpPr/>
          <p:nvPr/>
        </p:nvSpPr>
        <p:spPr>
          <a:xfrm>
            <a:off x="4215960" y="5395680"/>
            <a:ext cx="8523360" cy="1107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rPr>
              <a:t>Versuchen Sie, die eigenen Bedürfnisse und Grenzen </a:t>
            </a:r>
            <a:endParaRPr lang="de-DE" sz="2200" b="0" u="none" strike="noStrike">
              <a:solidFill>
                <a:srgbClr val="000000"/>
              </a:solidFill>
              <a:effectLst/>
              <a:uFillTx/>
              <a:latin typeface="Calibri"/>
            </a:endParaRPr>
          </a:p>
          <a:p>
            <a:pPr defTabSz="457200">
              <a:lnSpc>
                <a:spcPct val="100000"/>
              </a:lnSpc>
            </a:pPr>
            <a:r>
              <a:rPr lang="de-DE" sz="2200" b="0" i="1" u="none" strike="noStrike">
                <a:solidFill>
                  <a:schemeClr val="dk2"/>
                </a:solidFill>
                <a:effectLst/>
                <a:uFillTx/>
                <a:latin typeface="Calibri"/>
              </a:rPr>
              <a:t>gut im Blick zu behalten!</a:t>
            </a:r>
            <a:endParaRPr lang="de-DE" sz="2200" b="0" u="none" strike="noStrike">
              <a:solidFill>
                <a:srgbClr val="000000"/>
              </a:solidFill>
              <a:effectLst/>
              <a:uFillTx/>
              <a:latin typeface="Calibri"/>
            </a:endParaRPr>
          </a:p>
          <a:p>
            <a:pPr defTabSz="457200">
              <a:lnSpc>
                <a:spcPct val="100000"/>
              </a:lnSpc>
            </a:pPr>
            <a:endParaRPr lang="de-DE" sz="2200" b="0" u="none" strike="noStrike">
              <a:solidFill>
                <a:srgbClr val="000000"/>
              </a:solidFill>
              <a:effectLst/>
              <a:uFillTx/>
              <a:latin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Rechteck 3"/>
          <p:cNvSpPr/>
          <p:nvPr/>
        </p:nvSpPr>
        <p:spPr>
          <a:xfrm>
            <a:off x="695160" y="681120"/>
            <a:ext cx="4825440" cy="726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135"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Ablaufplan</a:t>
            </a:r>
            <a:endParaRPr lang="en-US" sz="4400" b="0" u="none" strike="noStrike">
              <a:solidFill>
                <a:schemeClr val="accent1"/>
              </a:solidFill>
              <a:effectLst/>
              <a:uFillTx/>
              <a:latin typeface="Calibri"/>
            </a:endParaRPr>
          </a:p>
        </p:txBody>
      </p:sp>
      <p:sp>
        <p:nvSpPr>
          <p:cNvPr id="136" name="PlaceHolder 2"/>
          <p:cNvSpPr>
            <a:spLocks noGrp="1"/>
          </p:cNvSpPr>
          <p:nvPr>
            <p:ph type="sldNum" idx="24"/>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86719493-B875-4EBA-AFA7-CE59F4BF176E}" type="slidenum">
              <a:rPr lang="de-DE" sz="1000" b="0" u="none" strike="noStrike">
                <a:solidFill>
                  <a:schemeClr val="dk2"/>
                </a:solidFill>
                <a:effectLst/>
                <a:uFillTx/>
                <a:latin typeface="Calibri"/>
              </a:rPr>
              <a:t>32</a:t>
            </a:fld>
            <a:endParaRPr lang="de-DE" sz="1000" b="0" u="none" strike="noStrike">
              <a:solidFill>
                <a:srgbClr val="000000"/>
              </a:solidFill>
              <a:effectLst/>
              <a:uFillTx/>
              <a:latin typeface="Calibri"/>
            </a:endParaRPr>
          </a:p>
        </p:txBody>
      </p:sp>
      <p:sp>
        <p:nvSpPr>
          <p:cNvPr id="137" name="Inhaltsplatzhalter 2"/>
          <p:cNvSpPr/>
          <p:nvPr/>
        </p:nvSpPr>
        <p:spPr>
          <a:xfrm>
            <a:off x="695160" y="1825560"/>
            <a:ext cx="9856800" cy="397044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50000"/>
              </a:lnSpc>
              <a:spcBef>
                <a:spcPts val="1001"/>
              </a:spcBef>
              <a:tabLst>
                <a:tab pos="0" algn="l"/>
              </a:tabLst>
            </a:pPr>
            <a:r>
              <a:rPr lang="de-DE" sz="2800" b="1" u="none" strike="noStrike">
                <a:solidFill>
                  <a:schemeClr val="dk2"/>
                </a:solidFill>
                <a:effectLst/>
                <a:uFillTx/>
                <a:latin typeface="Calibri"/>
              </a:rPr>
              <a:t>Grundmodul II</a:t>
            </a:r>
            <a:endParaRPr lang="de-DE" sz="2800" b="0" u="none" strike="noStrike">
              <a:solidFill>
                <a:srgbClr val="000000"/>
              </a:solidFill>
              <a:effectLst/>
              <a:uFillTx/>
              <a:latin typeface="Calibri"/>
            </a:endParaRPr>
          </a:p>
          <a:p>
            <a:pPr marL="685800" lvl="1" indent="-342000" defTabSz="914400">
              <a:lnSpc>
                <a:spcPct val="150000"/>
              </a:lnSpc>
              <a:spcBef>
                <a:spcPts val="499"/>
              </a:spcBef>
              <a:buClr>
                <a:srgbClr val="192B46"/>
              </a:buClr>
              <a:buSzPct val="80000"/>
              <a:buFont typeface="Arial"/>
              <a:buChar char="•"/>
              <a:tabLst>
                <a:tab pos="0" algn="l"/>
              </a:tabLst>
            </a:pPr>
            <a:r>
              <a:rPr lang="de-DE" sz="2400" b="0" u="none" strike="noStrike">
                <a:solidFill>
                  <a:schemeClr val="dk2"/>
                </a:solidFill>
                <a:effectLst/>
                <a:uFillTx/>
                <a:latin typeface="Calibri"/>
              </a:rPr>
              <a:t>Einstieg</a:t>
            </a:r>
            <a:endParaRPr lang="de-DE" sz="2400" b="0" u="none" strike="noStrike">
              <a:solidFill>
                <a:srgbClr val="000000"/>
              </a:solidFill>
              <a:effectLst/>
              <a:uFillTx/>
              <a:latin typeface="Calibri"/>
            </a:endParaRPr>
          </a:p>
          <a:p>
            <a:pPr marL="685800" lvl="1" indent="-342000" defTabSz="914400">
              <a:lnSpc>
                <a:spcPct val="150000"/>
              </a:lnSpc>
              <a:spcBef>
                <a:spcPts val="499"/>
              </a:spcBef>
              <a:buClr>
                <a:srgbClr val="192B46"/>
              </a:buClr>
              <a:buSzPct val="80000"/>
              <a:buFont typeface="Arial"/>
              <a:buChar char="•"/>
              <a:tabLst>
                <a:tab pos="0" algn="l"/>
              </a:tabLst>
            </a:pPr>
            <a:r>
              <a:rPr lang="de-DE" sz="2400" b="0" u="none" strike="noStrike">
                <a:solidFill>
                  <a:schemeClr val="dk2"/>
                </a:solidFill>
                <a:effectLst/>
                <a:uFillTx/>
                <a:latin typeface="Calibri"/>
              </a:rPr>
              <a:t>Die Perspektive der Betroffenen</a:t>
            </a:r>
            <a:endParaRPr lang="de-DE" sz="2400" b="0" u="none" strike="noStrike">
              <a:solidFill>
                <a:srgbClr val="000000"/>
              </a:solidFill>
              <a:effectLst/>
              <a:uFillTx/>
              <a:latin typeface="Calibri"/>
            </a:endParaRPr>
          </a:p>
          <a:p>
            <a:pPr marL="685800" lvl="1" indent="-342000" defTabSz="914400">
              <a:lnSpc>
                <a:spcPct val="150000"/>
              </a:lnSpc>
              <a:spcBef>
                <a:spcPts val="499"/>
              </a:spcBef>
              <a:buClr>
                <a:srgbClr val="192B46"/>
              </a:buClr>
              <a:buSzPct val="80000"/>
              <a:buFont typeface="Arial"/>
              <a:buChar char="•"/>
              <a:tabLst>
                <a:tab pos="0" algn="l"/>
              </a:tabLst>
            </a:pPr>
            <a:r>
              <a:rPr lang="de-DE" sz="2400" b="0" u="none" strike="noStrike">
                <a:solidFill>
                  <a:schemeClr val="dk2"/>
                </a:solidFill>
                <a:effectLst/>
                <a:uFillTx/>
                <a:latin typeface="Calibri"/>
              </a:rPr>
              <a:t>Grundlagen der schulischen Intervention</a:t>
            </a:r>
            <a:endParaRPr lang="de-DE" sz="2400" b="0" u="none" strike="noStrike">
              <a:solidFill>
                <a:srgbClr val="000000"/>
              </a:solidFill>
              <a:effectLst/>
              <a:uFillTx/>
              <a:latin typeface="Calibri"/>
            </a:endParaRPr>
          </a:p>
          <a:p>
            <a:pPr marL="685800" lvl="1" indent="-342000" defTabSz="914400">
              <a:lnSpc>
                <a:spcPct val="150000"/>
              </a:lnSpc>
              <a:spcBef>
                <a:spcPts val="499"/>
              </a:spcBef>
              <a:buClr>
                <a:srgbClr val="192B46"/>
              </a:buClr>
              <a:buSzPct val="80000"/>
              <a:buFont typeface="Arial"/>
              <a:buChar char="•"/>
              <a:tabLst>
                <a:tab pos="0" algn="l"/>
              </a:tabLst>
            </a:pPr>
            <a:r>
              <a:rPr lang="de-DE" sz="2400" b="0" u="none" strike="noStrike">
                <a:solidFill>
                  <a:schemeClr val="dk2"/>
                </a:solidFill>
                <a:effectLst/>
                <a:uFillTx/>
                <a:latin typeface="Calibri"/>
              </a:rPr>
              <a:t>Abschluss und Feedback</a:t>
            </a:r>
            <a:endParaRPr lang="de-DE" sz="2400" b="0" u="none" strike="noStrike">
              <a:solidFill>
                <a:srgbClr val="000000"/>
              </a:solidFill>
              <a:effectLst/>
              <a:uFillTx/>
              <a:latin typeface="Calibri"/>
            </a:endParaRPr>
          </a:p>
          <a:p>
            <a:pPr marL="685800" lvl="1" indent="-342000" defTabSz="914400">
              <a:lnSpc>
                <a:spcPct val="150000"/>
              </a:lnSpc>
              <a:spcBef>
                <a:spcPts val="499"/>
              </a:spcBef>
              <a:buClr>
                <a:srgbClr val="192B46"/>
              </a:buClr>
              <a:buSzPct val="80000"/>
              <a:buFont typeface="Arial"/>
              <a:buChar char="•"/>
              <a:tabLst>
                <a:tab pos="0" algn="l"/>
              </a:tabLst>
            </a:pPr>
            <a:r>
              <a:rPr lang="de-DE" sz="2400" b="0" u="none" strike="noStrike">
                <a:solidFill>
                  <a:schemeClr val="dk2"/>
                </a:solidFill>
                <a:effectLst/>
                <a:uFillTx/>
                <a:latin typeface="Calibri"/>
              </a:rPr>
              <a:t>Feedback</a:t>
            </a:r>
            <a:endParaRPr lang="de-DE" sz="2400" b="0" u="none" strike="noStrike">
              <a:solidFill>
                <a:srgbClr val="000000"/>
              </a:solidFill>
              <a:effectLst/>
              <a:uFillTx/>
              <a:latin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hteck 3"/>
          <p:cNvSpPr/>
          <p:nvPr/>
        </p:nvSpPr>
        <p:spPr>
          <a:xfrm>
            <a:off x="695160" y="681120"/>
            <a:ext cx="4825440" cy="726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139"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Ein Interview zum Einstieg</a:t>
            </a:r>
            <a:endParaRPr lang="en-US" sz="4400" b="0" u="none" strike="noStrike">
              <a:solidFill>
                <a:schemeClr val="accent1"/>
              </a:solidFill>
              <a:effectLst/>
              <a:uFillTx/>
              <a:latin typeface="Calibri"/>
            </a:endParaRPr>
          </a:p>
        </p:txBody>
      </p:sp>
      <p:sp>
        <p:nvSpPr>
          <p:cNvPr id="140" name="PlaceHolder 2"/>
          <p:cNvSpPr>
            <a:spLocks noGrp="1"/>
          </p:cNvSpPr>
          <p:nvPr>
            <p:ph type="sldNum" idx="25"/>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8D0C3C09-748B-4568-93CB-CBEA5D8D0DF8}" type="slidenum">
              <a:rPr lang="de-DE" sz="1000" b="0" u="none" strike="noStrike">
                <a:solidFill>
                  <a:schemeClr val="dk2"/>
                </a:solidFill>
                <a:effectLst/>
                <a:uFillTx/>
                <a:latin typeface="Calibri"/>
              </a:rPr>
              <a:t>33</a:t>
            </a:fld>
            <a:endParaRPr lang="de-DE" sz="1000" b="0" u="none" strike="noStrike">
              <a:solidFill>
                <a:srgbClr val="000000"/>
              </a:solidFill>
              <a:effectLst/>
              <a:uFillTx/>
              <a:latin typeface="Calibri"/>
            </a:endParaRPr>
          </a:p>
        </p:txBody>
      </p:sp>
      <p:sp>
        <p:nvSpPr>
          <p:cNvPr id="141" name="PlaceHolder 3"/>
          <p:cNvSpPr>
            <a:spLocks noGrp="1"/>
          </p:cNvSpPr>
          <p:nvPr>
            <p:ph/>
          </p:nvPr>
        </p:nvSpPr>
        <p:spPr>
          <a:xfrm>
            <a:off x="695160" y="1825560"/>
            <a:ext cx="9856800" cy="397044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Finden Sie sich zu zweit zusammen. </a:t>
            </a:r>
            <a:br>
              <a:rPr sz="2400"/>
            </a:br>
            <a:r>
              <a:rPr lang="de-DE" sz="2400" b="0" u="none" strike="noStrike">
                <a:solidFill>
                  <a:schemeClr val="dk2"/>
                </a:solidFill>
                <a:effectLst/>
                <a:uFillTx/>
                <a:latin typeface="Calibri"/>
              </a:rPr>
              <a:t>Eine Person stellt sich für ca. 2 Minuten der </a:t>
            </a:r>
            <a:br>
              <a:rPr sz="2400"/>
            </a:br>
            <a:r>
              <a:rPr lang="de-DE" sz="2400" b="0" u="none" strike="noStrike">
                <a:solidFill>
                  <a:schemeClr val="dk2"/>
                </a:solidFill>
                <a:effectLst/>
                <a:uFillTx/>
                <a:latin typeface="Calibri"/>
              </a:rPr>
              <a:t>anderen Person vor (z. B. Name, Funktion, </a:t>
            </a:r>
            <a:br>
              <a:rPr sz="2400"/>
            </a:br>
            <a:r>
              <a:rPr lang="de-DE" sz="2400" b="0" u="none" strike="noStrike">
                <a:solidFill>
                  <a:schemeClr val="dk2"/>
                </a:solidFill>
                <a:effectLst/>
                <a:uFillTx/>
                <a:latin typeface="Calibri"/>
              </a:rPr>
              <a:t>Arbeitskontext, eine Erwartung an den Workshop). </a:t>
            </a:r>
            <a:br>
              <a:rPr sz="2400"/>
            </a:br>
            <a:r>
              <a:rPr lang="de-DE" sz="2400" b="0" u="none" strike="noStrike">
                <a:solidFill>
                  <a:schemeClr val="dk2"/>
                </a:solidFill>
                <a:effectLst/>
                <a:uFillTx/>
                <a:latin typeface="Calibri"/>
              </a:rPr>
              <a:t>Die andere Person hört aufmerksam zu und notiert </a:t>
            </a:r>
            <a:br>
              <a:rPr sz="2400"/>
            </a:br>
            <a:r>
              <a:rPr lang="de-DE" sz="2400" b="0" u="none" strike="noStrike">
                <a:solidFill>
                  <a:schemeClr val="dk2"/>
                </a:solidFill>
                <a:effectLst/>
                <a:uFillTx/>
                <a:latin typeface="Calibri"/>
              </a:rPr>
              <a:t>sich ggf. Stichpunkte.</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rPr>
              <a:t>Anschließend wechseln die Rollen.</a:t>
            </a:r>
            <a:endParaRPr lang="en-US" sz="2400" b="0" u="none" strike="noStrike">
              <a:solidFill>
                <a:schemeClr val="dk2"/>
              </a:solidFill>
              <a:effectLst/>
              <a:uFillTx/>
              <a:latin typeface="Calibri"/>
            </a:endParaRPr>
          </a:p>
          <a:p>
            <a:pPr marL="342000" indent="-342000" algn="l" defTabSz="914400">
              <a:lnSpc>
                <a:spcPct val="120000"/>
              </a:lnSpc>
              <a:spcBef>
                <a:spcPts val="1001"/>
              </a:spcBef>
              <a:buNone/>
              <a:tabLst>
                <a:tab pos="0" algn="l"/>
              </a:tabLst>
            </a:pPr>
            <a:endParaRPr lang="en-US" sz="2400" b="0" u="none" strike="noStrike">
              <a:solidFill>
                <a:schemeClr val="dk2"/>
              </a:solidFill>
              <a:effectLst/>
              <a:uFillTx/>
              <a:latin typeface="Calibri"/>
            </a:endParaRPr>
          </a:p>
        </p:txBody>
      </p:sp>
      <p:pic>
        <p:nvPicPr>
          <p:cNvPr id="142" name="Grafik 2"/>
          <p:cNvPicPr/>
          <p:nvPr/>
        </p:nvPicPr>
        <p:blipFill>
          <a:blip r:embed="rId2"/>
          <a:stretch/>
        </p:blipFill>
        <p:spPr>
          <a:xfrm>
            <a:off x="8416440" y="921960"/>
            <a:ext cx="2622240" cy="2758320"/>
          </a:xfrm>
          <a:prstGeom prst="rect">
            <a:avLst/>
          </a:prstGeom>
          <a:noFill/>
          <a:ln w="0">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Rechteck 3"/>
          <p:cNvSpPr/>
          <p:nvPr/>
        </p:nvSpPr>
        <p:spPr>
          <a:xfrm>
            <a:off x="695160" y="681120"/>
            <a:ext cx="4825440" cy="726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144"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Ein Interview zum Einstieg</a:t>
            </a:r>
            <a:endParaRPr lang="en-US" sz="4400" b="0" u="none" strike="noStrike">
              <a:solidFill>
                <a:schemeClr val="accent1"/>
              </a:solidFill>
              <a:effectLst/>
              <a:uFillTx/>
              <a:latin typeface="Calibri"/>
            </a:endParaRPr>
          </a:p>
        </p:txBody>
      </p:sp>
      <p:sp>
        <p:nvSpPr>
          <p:cNvPr id="145" name="PlaceHolder 2"/>
          <p:cNvSpPr>
            <a:spLocks noGrp="1"/>
          </p:cNvSpPr>
          <p:nvPr>
            <p:ph type="sldNum" idx="26"/>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7C828E59-FA61-4805-9ECE-659D8E02482F}" type="slidenum">
              <a:rPr lang="de-DE" sz="1000" b="0" u="none" strike="noStrike">
                <a:solidFill>
                  <a:schemeClr val="dk2"/>
                </a:solidFill>
                <a:effectLst/>
                <a:uFillTx/>
                <a:latin typeface="Calibri"/>
              </a:rPr>
              <a:t>34</a:t>
            </a:fld>
            <a:endParaRPr lang="de-DE" sz="1000" b="0" u="none" strike="noStrike">
              <a:solidFill>
                <a:srgbClr val="000000"/>
              </a:solidFill>
              <a:effectLst/>
              <a:uFillTx/>
              <a:latin typeface="Calibri"/>
            </a:endParaRPr>
          </a:p>
        </p:txBody>
      </p:sp>
      <p:sp>
        <p:nvSpPr>
          <p:cNvPr id="146" name="PlaceHolder 3"/>
          <p:cNvSpPr>
            <a:spLocks noGrp="1"/>
          </p:cNvSpPr>
          <p:nvPr>
            <p:ph/>
          </p:nvPr>
        </p:nvSpPr>
        <p:spPr>
          <a:xfrm>
            <a:off x="695160" y="1825560"/>
            <a:ext cx="9856800" cy="3970440"/>
          </a:xfrm>
          <a:prstGeom prst="rect">
            <a:avLst/>
          </a:prstGeom>
          <a:noFill/>
          <a:ln w="0">
            <a:noFill/>
          </a:ln>
        </p:spPr>
        <p:txBody>
          <a:bodyPr lIns="91440" tIns="45720" rIns="91440" bIns="45720" anchor="t">
            <a:normAutofit/>
          </a:bodyPr>
          <a:lstStyle/>
          <a:p>
            <a:pPr marL="342000" indent="-342000" algn="l" defTabSz="914400">
              <a:lnSpc>
                <a:spcPct val="120000"/>
              </a:lnSpc>
              <a:spcBef>
                <a:spcPts val="1199"/>
              </a:spcBef>
              <a:spcAft>
                <a:spcPts val="799"/>
              </a:spcAft>
              <a:buClr>
                <a:srgbClr val="192B46"/>
              </a:buClr>
              <a:buSzPct val="80000"/>
              <a:buFont typeface="Arial"/>
              <a:buChar char="•"/>
              <a:tabLst>
                <a:tab pos="63360" algn="r"/>
                <a:tab pos="165240" algn="l"/>
              </a:tabLst>
            </a:pPr>
            <a:r>
              <a:rPr lang="de-DE" sz="2400" b="1" u="none" strike="noStrike">
                <a:solidFill>
                  <a:schemeClr val="dk2"/>
                </a:solidFill>
                <a:effectLst/>
                <a:uFillTx/>
                <a:latin typeface="Calibri"/>
                <a:ea typeface="Calibri"/>
              </a:rPr>
              <a:t>Finden Sie sich in Zweier- bzw. </a:t>
            </a:r>
            <a:br>
              <a:rPr sz="2400"/>
            </a:br>
            <a:r>
              <a:rPr lang="de-DE" sz="2400" b="1" u="none" strike="noStrike">
                <a:solidFill>
                  <a:schemeClr val="dk2"/>
                </a:solidFill>
                <a:effectLst/>
                <a:uFillTx/>
                <a:latin typeface="Calibri"/>
                <a:ea typeface="Calibri"/>
              </a:rPr>
              <a:t>Kleingruppen zusammen</a:t>
            </a:r>
            <a:endParaRPr lang="en-US" sz="2400" b="0" u="none" strike="noStrike">
              <a:solidFill>
                <a:schemeClr val="dk2"/>
              </a:solidFill>
              <a:effectLst/>
              <a:uFillTx/>
              <a:latin typeface="Calibri"/>
            </a:endParaRPr>
          </a:p>
          <a:p>
            <a:pPr marL="685800" lvl="1" indent="-342000" algn="l" defTabSz="914400">
              <a:lnSpc>
                <a:spcPct val="120000"/>
              </a:lnSpc>
              <a:spcBef>
                <a:spcPts val="1199"/>
              </a:spcBef>
              <a:spcAft>
                <a:spcPts val="799"/>
              </a:spcAft>
              <a:buClr>
                <a:srgbClr val="192B46"/>
              </a:buClr>
              <a:buSzPct val="80000"/>
              <a:buFont typeface="Arial"/>
              <a:buChar char="•"/>
              <a:tabLst>
                <a:tab pos="63360" algn="r"/>
                <a:tab pos="165240" algn="l"/>
              </a:tabLst>
            </a:pPr>
            <a:r>
              <a:rPr lang="de-DE" sz="2200" b="0" u="none" strike="noStrike">
                <a:solidFill>
                  <a:schemeClr val="dk2"/>
                </a:solidFill>
                <a:effectLst/>
                <a:uFillTx/>
                <a:latin typeface="Calibri"/>
                <a:ea typeface="Calibri"/>
              </a:rPr>
              <a:t>Welche Rolle/Funktion hat Ihre Gesprächspartner oder </a:t>
            </a:r>
            <a:br>
              <a:rPr sz="2200"/>
            </a:br>
            <a:r>
              <a:rPr lang="de-DE" sz="2200" b="0" u="none" strike="noStrike">
                <a:solidFill>
                  <a:schemeClr val="dk2"/>
                </a:solidFill>
                <a:effectLst/>
                <a:uFillTx/>
                <a:latin typeface="Calibri"/>
                <a:ea typeface="Calibri"/>
              </a:rPr>
              <a:t>Gesprächspartnerin in der Schule?</a:t>
            </a:r>
            <a:endParaRPr lang="en-US" sz="2200" b="0" u="none" strike="noStrike">
              <a:solidFill>
                <a:schemeClr val="dk2"/>
              </a:solidFill>
              <a:effectLst/>
              <a:uFillTx/>
              <a:latin typeface="Calibri"/>
            </a:endParaRPr>
          </a:p>
          <a:p>
            <a:pPr marL="685800" lvl="1" indent="-342000" algn="l" defTabSz="914400">
              <a:lnSpc>
                <a:spcPct val="120000"/>
              </a:lnSpc>
              <a:spcBef>
                <a:spcPts val="1199"/>
              </a:spcBef>
              <a:spcAft>
                <a:spcPts val="799"/>
              </a:spcAft>
              <a:buClr>
                <a:srgbClr val="192B46"/>
              </a:buClr>
              <a:buSzPct val="80000"/>
              <a:buFont typeface="Arial"/>
              <a:buChar char="•"/>
              <a:tabLst>
                <a:tab pos="63360" algn="r"/>
                <a:tab pos="165240" algn="l"/>
              </a:tabLst>
            </a:pPr>
            <a:r>
              <a:rPr lang="de-DE" sz="2200" b="0" u="none" strike="noStrike">
                <a:solidFill>
                  <a:schemeClr val="dk2"/>
                </a:solidFill>
                <a:effectLst/>
                <a:uFillTx/>
                <a:latin typeface="Calibri"/>
                <a:ea typeface="Calibri"/>
              </a:rPr>
              <a:t>Welche Erwartungen und Wünsche bringt ihr Gegenüber </a:t>
            </a:r>
            <a:br>
              <a:rPr sz="2200"/>
            </a:br>
            <a:r>
              <a:rPr lang="de-DE" sz="2200" b="0" u="none" strike="noStrike">
                <a:solidFill>
                  <a:schemeClr val="dk2"/>
                </a:solidFill>
                <a:effectLst/>
                <a:uFillTx/>
                <a:latin typeface="Calibri"/>
                <a:ea typeface="Calibri"/>
              </a:rPr>
              <a:t>in Bezug auf diese Fortbildung mit?</a:t>
            </a:r>
            <a:endParaRPr lang="en-US" sz="2200" b="0" u="none" strike="noStrike">
              <a:solidFill>
                <a:schemeClr val="dk2"/>
              </a:solidFill>
              <a:effectLst/>
              <a:uFillTx/>
              <a:latin typeface="Calibri"/>
            </a:endParaRPr>
          </a:p>
          <a:p>
            <a:pPr indent="0" algn="l" defTabSz="914400">
              <a:lnSpc>
                <a:spcPct val="120000"/>
              </a:lnSpc>
              <a:spcBef>
                <a:spcPts val="1001"/>
              </a:spcBef>
              <a:buNone/>
              <a:tabLst>
                <a:tab pos="0" algn="l"/>
              </a:tabLst>
            </a:pPr>
            <a:endParaRPr lang="en-US" sz="2800" b="0" u="none" strike="noStrike">
              <a:solidFill>
                <a:schemeClr val="dk2"/>
              </a:solidFill>
              <a:effectLst/>
              <a:uFillTx/>
              <a:latin typeface="Calibri"/>
            </a:endParaRPr>
          </a:p>
        </p:txBody>
      </p:sp>
      <p:pic>
        <p:nvPicPr>
          <p:cNvPr id="147" name="Grafik 2"/>
          <p:cNvPicPr/>
          <p:nvPr/>
        </p:nvPicPr>
        <p:blipFill>
          <a:blip r:embed="rId2"/>
          <a:stretch/>
        </p:blipFill>
        <p:spPr>
          <a:xfrm>
            <a:off x="8416440" y="921960"/>
            <a:ext cx="2622240" cy="2758320"/>
          </a:xfrm>
          <a:prstGeom prst="rect">
            <a:avLst/>
          </a:prstGeom>
          <a:noFill/>
          <a:ln w="0">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Rechteck 3"/>
          <p:cNvSpPr/>
          <p:nvPr/>
        </p:nvSpPr>
        <p:spPr>
          <a:xfrm>
            <a:off x="695160" y="681120"/>
            <a:ext cx="4825440" cy="726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e-DE" sz="1800" b="0" u="none" strike="noStrike">
              <a:solidFill>
                <a:schemeClr val="lt1"/>
              </a:solidFill>
              <a:effectLst/>
              <a:uFillTx/>
              <a:latin typeface="Calibri"/>
            </a:endParaRPr>
          </a:p>
        </p:txBody>
      </p:sp>
      <p:sp>
        <p:nvSpPr>
          <p:cNvPr id="149"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dirty="0">
                <a:solidFill>
                  <a:schemeClr val="accent1"/>
                </a:solidFill>
                <a:effectLst/>
                <a:uFillTx/>
                <a:latin typeface="Calibri"/>
              </a:rPr>
              <a:t>Ein Gedanke, der geblieben ist</a:t>
            </a:r>
            <a:endParaRPr lang="en-US" sz="4400" b="0" u="none" strike="noStrike" dirty="0">
              <a:solidFill>
                <a:schemeClr val="accent1"/>
              </a:solidFill>
              <a:effectLst/>
              <a:uFillTx/>
              <a:latin typeface="Calibri"/>
            </a:endParaRPr>
          </a:p>
        </p:txBody>
      </p:sp>
      <p:sp>
        <p:nvSpPr>
          <p:cNvPr id="150" name="PlaceHolder 2"/>
          <p:cNvSpPr>
            <a:spLocks noGrp="1"/>
          </p:cNvSpPr>
          <p:nvPr>
            <p:ph type="sldNum" idx="27"/>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F8C9C883-14FC-4A6F-99F2-46212E092FAE}" type="slidenum">
              <a:rPr lang="de-DE" sz="1000" b="0" u="none" strike="noStrike">
                <a:solidFill>
                  <a:schemeClr val="dk2"/>
                </a:solidFill>
                <a:effectLst/>
                <a:uFillTx/>
                <a:latin typeface="Calibri"/>
              </a:rPr>
              <a:t>35</a:t>
            </a:fld>
            <a:endParaRPr lang="de-DE" sz="1000" b="0" u="none" strike="noStrike">
              <a:solidFill>
                <a:srgbClr val="000000"/>
              </a:solidFill>
              <a:effectLst/>
              <a:uFillTx/>
              <a:latin typeface="Calibri"/>
            </a:endParaRPr>
          </a:p>
        </p:txBody>
      </p:sp>
      <p:sp>
        <p:nvSpPr>
          <p:cNvPr id="151" name="PlaceHolder 3"/>
          <p:cNvSpPr>
            <a:spLocks noGrp="1"/>
          </p:cNvSpPr>
          <p:nvPr>
            <p:ph/>
          </p:nvPr>
        </p:nvSpPr>
        <p:spPr>
          <a:xfrm>
            <a:off x="695160" y="1825560"/>
            <a:ext cx="9856800" cy="397044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1" u="none" strike="noStrike" dirty="0">
                <a:solidFill>
                  <a:schemeClr val="dk2"/>
                </a:solidFill>
                <a:effectLst/>
                <a:uFillTx/>
                <a:latin typeface="Calibri"/>
              </a:rPr>
              <a:t>Runde 1: </a:t>
            </a:r>
            <a:br>
              <a:rPr sz="2200" dirty="0"/>
            </a:br>
            <a:r>
              <a:rPr lang="de-DE" sz="2200" b="0" u="none" strike="noStrike" dirty="0">
                <a:solidFill>
                  <a:schemeClr val="dk2"/>
                </a:solidFill>
                <a:effectLst/>
                <a:uFillTx/>
                <a:latin typeface="Calibri"/>
              </a:rPr>
              <a:t>Ein Gedanke, der geblieben ist</a:t>
            </a:r>
            <a:endParaRPr lang="en-US" sz="2200" b="0" u="none" strike="noStrike" dirty="0">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1" u="none" strike="noStrike" dirty="0">
                <a:solidFill>
                  <a:schemeClr val="dk2"/>
                </a:solidFill>
                <a:effectLst/>
                <a:uFillTx/>
                <a:latin typeface="Calibri"/>
              </a:rPr>
              <a:t>Runde 2: </a:t>
            </a:r>
            <a:br>
              <a:rPr sz="2200" dirty="0"/>
            </a:br>
            <a:r>
              <a:rPr lang="de-DE" sz="2200" b="0" u="none" strike="noStrike" dirty="0">
                <a:solidFill>
                  <a:schemeClr val="dk2"/>
                </a:solidFill>
                <a:effectLst/>
                <a:uFillTx/>
                <a:latin typeface="Calibri"/>
              </a:rPr>
              <a:t>Etwas, dass mich beschäftigt oder nachwirkt</a:t>
            </a:r>
            <a:endParaRPr lang="en-US" sz="2200" b="0" u="none" strike="noStrike" dirty="0">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1" u="none" strike="noStrike" dirty="0">
                <a:solidFill>
                  <a:schemeClr val="dk2"/>
                </a:solidFill>
                <a:effectLst/>
                <a:uFillTx/>
                <a:latin typeface="Calibri"/>
              </a:rPr>
              <a:t>Runde 3: </a:t>
            </a:r>
            <a:br>
              <a:rPr sz="2800" dirty="0"/>
            </a:br>
            <a:r>
              <a:rPr lang="de-DE" sz="2200" b="0" u="none" strike="noStrike" dirty="0">
                <a:solidFill>
                  <a:schemeClr val="dk2"/>
                </a:solidFill>
                <a:effectLst/>
                <a:uFillTx/>
                <a:latin typeface="Calibri"/>
              </a:rPr>
              <a:t>Bedeutung für die eigene Rolle als Lehr- und Fachkraft</a:t>
            </a:r>
            <a:endParaRPr lang="en-US" sz="2200" b="0" u="none" strike="noStrike" dirty="0">
              <a:solidFill>
                <a:schemeClr val="dk2"/>
              </a:solidFill>
              <a:effectLst/>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PlaceHolder 1"/>
          <p:cNvSpPr>
            <a:spLocks noGrp="1"/>
          </p:cNvSpPr>
          <p:nvPr>
            <p:ph type="title" hasCustomPrompt="1"/>
          </p:nvPr>
        </p:nvSpPr>
        <p:spPr>
          <a:xfrm>
            <a:off x="1187640" y="1801800"/>
            <a:ext cx="9721800" cy="2401920"/>
          </a:xfrm>
          <a:prstGeom prst="rect">
            <a:avLst/>
          </a:prstGeom>
          <a:noFill/>
          <a:ln w="0">
            <a:noFill/>
          </a:ln>
        </p:spPr>
        <p:txBody>
          <a:bodyPr lIns="91440" tIns="45720" rIns="91440" bIns="45720" anchor="b">
            <a:normAutofit/>
          </a:bodyPr>
          <a:lstStyle/>
          <a:p>
            <a:pPr indent="0" algn="ctr" defTabSz="914400">
              <a:lnSpc>
                <a:spcPct val="90000"/>
              </a:lnSpc>
              <a:buNone/>
            </a:pPr>
            <a:r>
              <a:rPr lang="de-DE" sz="6000" b="0" u="none" strike="noStrike">
                <a:solidFill>
                  <a:schemeClr val="dk2"/>
                </a:solidFill>
                <a:effectLst/>
                <a:uFillTx/>
                <a:latin typeface="Calibri"/>
              </a:rPr>
              <a:t>Die Perspektive </a:t>
            </a:r>
            <a:br>
              <a:rPr sz="6000"/>
            </a:br>
            <a:r>
              <a:rPr lang="de-DE" sz="6000" b="0" u="none" strike="noStrike">
                <a:solidFill>
                  <a:schemeClr val="dk2"/>
                </a:solidFill>
                <a:effectLst/>
                <a:uFillTx/>
                <a:latin typeface="Calibri"/>
              </a:rPr>
              <a:t>der Betroffenen</a:t>
            </a:r>
            <a:endParaRPr lang="en-US" sz="6000" b="0" u="none" strike="noStrike">
              <a:solidFill>
                <a:schemeClr val="dk2"/>
              </a:solidFill>
              <a:effectLst/>
              <a:uFillTx/>
              <a:latin typeface="Calibri"/>
            </a:endParaRPr>
          </a:p>
        </p:txBody>
      </p:sp>
      <p:sp>
        <p:nvSpPr>
          <p:cNvPr id="153" name="PlaceHolder 2"/>
          <p:cNvSpPr>
            <a:spLocks noGrp="1"/>
          </p:cNvSpPr>
          <p:nvPr>
            <p:ph type="sldNum" idx="28"/>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B580D609-B0CA-4B7C-AC89-5A5A834C2553}" type="slidenum">
              <a:rPr lang="de-DE" sz="1000" b="0" u="none" strike="noStrike">
                <a:solidFill>
                  <a:schemeClr val="dk2"/>
                </a:solidFill>
                <a:effectLst/>
                <a:uFillTx/>
                <a:latin typeface="Calibri"/>
              </a:rPr>
              <a:t>36</a:t>
            </a:fld>
            <a:endParaRPr lang="de-DE" sz="1000" b="0" u="none" strike="noStrike">
              <a:solidFill>
                <a:srgbClr val="000000"/>
              </a:solidFill>
              <a:effectLst/>
              <a:uFillTx/>
              <a:latin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extfeld 9"/>
          <p:cNvSpPr/>
          <p:nvPr/>
        </p:nvSpPr>
        <p:spPr>
          <a:xfrm>
            <a:off x="776520" y="2107080"/>
            <a:ext cx="10653120" cy="2643480"/>
          </a:xfrm>
          <a:prstGeom prst="rect">
            <a:avLst/>
          </a:prstGeom>
          <a:solidFill>
            <a:schemeClr val="bg1"/>
          </a:solidFill>
          <a:ln w="152400" cap="sq">
            <a:solidFill>
              <a:srgbClr val="F2E946"/>
            </a:solidFill>
            <a:miter/>
          </a:ln>
        </p:spPr>
        <p:style>
          <a:lnRef idx="0">
            <a:scrgbClr r="0" g="0" b="0"/>
          </a:lnRef>
          <a:fillRef idx="0">
            <a:scrgbClr r="0" g="0" b="0"/>
          </a:fillRef>
          <a:effectRef idx="0">
            <a:scrgbClr r="0" g="0" b="0"/>
          </a:effectRef>
          <a:fontRef idx="minor"/>
        </p:style>
        <p:txBody>
          <a:bodyPr lIns="180000" tIns="180000" rIns="180000" bIns="180000" anchor="ctr">
            <a:noAutofit/>
          </a:bodyPr>
          <a:lstStyle/>
          <a:p>
            <a:pPr algn="ctr" defTabSz="457200">
              <a:lnSpc>
                <a:spcPct val="100000"/>
              </a:lnSpc>
            </a:pPr>
            <a:r>
              <a:rPr lang="de-DE" sz="4400" b="0" u="none" strike="noStrike">
                <a:solidFill>
                  <a:schemeClr val="accent1"/>
                </a:solidFill>
                <a:effectLst/>
                <a:uFillTx/>
                <a:latin typeface="Calibri"/>
                <a:ea typeface="Calibri"/>
              </a:rPr>
              <a:t>Was können Eltern und Erwachsene tun, </a:t>
            </a:r>
            <a:endParaRPr lang="de-DE" sz="4400" b="0" u="none" strike="noStrike">
              <a:solidFill>
                <a:srgbClr val="000000"/>
              </a:solidFill>
              <a:effectLst/>
              <a:uFillTx/>
              <a:latin typeface="Calibri"/>
            </a:endParaRPr>
          </a:p>
          <a:p>
            <a:pPr algn="ctr" defTabSz="457200">
              <a:lnSpc>
                <a:spcPct val="100000"/>
              </a:lnSpc>
            </a:pPr>
            <a:r>
              <a:rPr lang="de-DE" sz="4400" b="0" u="none" strike="noStrike">
                <a:solidFill>
                  <a:schemeClr val="accent1"/>
                </a:solidFill>
                <a:effectLst/>
                <a:uFillTx/>
                <a:latin typeface="Calibri"/>
                <a:ea typeface="Calibri"/>
              </a:rPr>
              <a:t>um Kinder und Jugendliche vor </a:t>
            </a:r>
            <a:endParaRPr lang="de-DE" sz="4400" b="0" u="none" strike="noStrike">
              <a:solidFill>
                <a:srgbClr val="000000"/>
              </a:solidFill>
              <a:effectLst/>
              <a:uFillTx/>
              <a:latin typeface="Calibri"/>
            </a:endParaRPr>
          </a:p>
          <a:p>
            <a:pPr algn="ctr" defTabSz="457200">
              <a:lnSpc>
                <a:spcPct val="100000"/>
              </a:lnSpc>
            </a:pPr>
            <a:r>
              <a:rPr lang="de-DE" sz="4400" b="0" u="none" strike="noStrike">
                <a:solidFill>
                  <a:schemeClr val="accent1"/>
                </a:solidFill>
                <a:effectLst/>
                <a:uFillTx/>
                <a:latin typeface="Calibri"/>
                <a:ea typeface="Calibri"/>
              </a:rPr>
              <a:t>sexualisierter Gewalt zu schützen?</a:t>
            </a:r>
            <a:endParaRPr lang="de-DE" sz="4400" b="0" u="none" strike="noStrike">
              <a:solidFill>
                <a:srgbClr val="000000"/>
              </a:solidFill>
              <a:effectLst/>
              <a:uFillTx/>
              <a:latin typeface="Calibri"/>
            </a:endParaRPr>
          </a:p>
        </p:txBody>
      </p:sp>
      <p:sp>
        <p:nvSpPr>
          <p:cNvPr id="2" name="PlaceHolder 1"/>
          <p:cNvSpPr>
            <a:spLocks noGrp="1"/>
          </p:cNvSpPr>
          <p:nvPr>
            <p:ph type="sldNum" idx="3"/>
          </p:nvPr>
        </p:nvSpPr>
        <p:spPr/>
        <p:txBody>
          <a:bodyPr/>
          <a:lstStyle/>
          <a:p>
            <a:fld id="{7AB5E94D-4FAC-4819-ABCB-BEDE62AF894E}" type="slidenum">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rmAutofit fontScale="90000"/>
          </a:bodyPr>
          <a:lstStyle/>
          <a:p>
            <a:pPr indent="0" algn="l" defTabSz="914400">
              <a:lnSpc>
                <a:spcPct val="90000"/>
              </a:lnSpc>
              <a:buNone/>
            </a:pPr>
            <a:r>
              <a:rPr lang="de-DE" sz="4400" b="0" u="none" strike="noStrike">
                <a:solidFill>
                  <a:schemeClr val="accent1"/>
                </a:solidFill>
                <a:effectLst/>
                <a:uFillTx/>
                <a:latin typeface="Calibri"/>
                <a:ea typeface="Calibri"/>
              </a:rPr>
              <a:t>Was können Eltern und Erwachsene tun, </a:t>
            </a:r>
            <a:br>
              <a:rPr sz="4400"/>
            </a:br>
            <a:r>
              <a:rPr lang="de-DE" sz="4400" b="0" u="none" strike="noStrike">
                <a:solidFill>
                  <a:schemeClr val="accent1"/>
                </a:solidFill>
                <a:effectLst/>
                <a:uFillTx/>
                <a:latin typeface="Calibri"/>
                <a:ea typeface="Calibri"/>
              </a:rPr>
              <a:t>um Kinder und Jugendliche vor sexualisierter Gewalt zu schützen?</a:t>
            </a:r>
            <a:endParaRPr lang="en-US" sz="4400" b="0" u="none" strike="noStrike">
              <a:solidFill>
                <a:schemeClr val="accent1"/>
              </a:solidFill>
              <a:effectLst/>
              <a:uFillTx/>
              <a:latin typeface="Calibri"/>
            </a:endParaRPr>
          </a:p>
        </p:txBody>
      </p:sp>
      <p:sp>
        <p:nvSpPr>
          <p:cNvPr id="156" name="Textfeld 4"/>
          <p:cNvSpPr/>
          <p:nvPr/>
        </p:nvSpPr>
        <p:spPr>
          <a:xfrm>
            <a:off x="3795840" y="3806280"/>
            <a:ext cx="6094080" cy="37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15000"/>
              </a:lnSpc>
              <a:spcAft>
                <a:spcPts val="799"/>
              </a:spcAft>
            </a:pPr>
            <a:r>
              <a:rPr lang="de-DE" sz="1600" b="0" u="sng" strike="noStrike">
                <a:solidFill>
                  <a:schemeClr val="accent1"/>
                </a:solidFill>
                <a:effectLst/>
                <a:uFillTx/>
                <a:latin typeface="Lucida Sans"/>
                <a:ea typeface="Calibri"/>
                <a:hlinkClick r:id="rId2"/>
              </a:rPr>
              <a:t>https://nicht-wegschieben.de/material/filme</a:t>
            </a:r>
            <a:endParaRPr lang="de-DE" sz="1600" b="0" u="none" strike="noStrike">
              <a:solidFill>
                <a:srgbClr val="000000"/>
              </a:solidFill>
              <a:effectLst/>
              <a:uFillTx/>
              <a:latin typeface="Calibri"/>
            </a:endParaRPr>
          </a:p>
        </p:txBody>
      </p:sp>
      <p:pic>
        <p:nvPicPr>
          <p:cNvPr id="157" name="Grafik 6">
            <a:hlinkClick r:id="rId2"/>
          </p:cNvPr>
          <p:cNvPicPr/>
          <p:nvPr/>
        </p:nvPicPr>
        <p:blipFill>
          <a:blip r:embed="rId3"/>
          <a:stretch/>
        </p:blipFill>
        <p:spPr>
          <a:xfrm>
            <a:off x="1460880" y="3276720"/>
            <a:ext cx="1866600" cy="1493640"/>
          </a:xfrm>
          <a:prstGeom prst="rect">
            <a:avLst/>
          </a:prstGeom>
          <a:noFill/>
          <a:ln w="0">
            <a:noFill/>
          </a:ln>
        </p:spPr>
      </p:pic>
      <p:sp>
        <p:nvSpPr>
          <p:cNvPr id="3" name="PlaceHolder 2"/>
          <p:cNvSpPr>
            <a:spLocks noGrp="1"/>
          </p:cNvSpPr>
          <p:nvPr>
            <p:ph type="sldNum" idx="4"/>
          </p:nvPr>
        </p:nvSpPr>
        <p:spPr/>
        <p:txBody>
          <a:bodyPr/>
          <a:lstStyle/>
          <a:p>
            <a:fld id="{F15312CC-C7D0-4510-99CE-6663AE65A798}" type="slidenum">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Mögliche Folgen für Betroffene</a:t>
            </a:r>
            <a:endParaRPr lang="en-US" sz="4400" b="0" u="none" strike="noStrike">
              <a:solidFill>
                <a:schemeClr val="accent1"/>
              </a:solidFill>
              <a:effectLst/>
              <a:uFillTx/>
              <a:latin typeface="Calibri"/>
            </a:endParaRPr>
          </a:p>
        </p:txBody>
      </p:sp>
      <p:sp>
        <p:nvSpPr>
          <p:cNvPr id="159" name="PlaceHolder 2"/>
          <p:cNvSpPr>
            <a:spLocks noGrp="1"/>
          </p:cNvSpPr>
          <p:nvPr>
            <p:ph/>
          </p:nvPr>
        </p:nvSpPr>
        <p:spPr>
          <a:xfrm>
            <a:off x="695160" y="1825560"/>
            <a:ext cx="10801080" cy="4350960"/>
          </a:xfrm>
          <a:prstGeom prst="rect">
            <a:avLst/>
          </a:prstGeom>
          <a:noFill/>
          <a:ln w="0">
            <a:noFill/>
          </a:ln>
        </p:spPr>
        <p:txBody>
          <a:bodyPr lIns="91440" tIns="45720" rIns="91440" bIns="45720" anchor="t">
            <a:noAutofit/>
          </a:bodyPr>
          <a:lstStyle/>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Angst-, Scham-, Schuldgefühle </a:t>
            </a:r>
            <a:endParaRPr lang="en-US" sz="2400" b="0" u="none" strike="noStrike">
              <a:solidFill>
                <a:schemeClr val="dk2"/>
              </a:solidFill>
              <a:effectLst/>
              <a:uFillTx/>
              <a:latin typeface="Calibri"/>
            </a:endParaRPr>
          </a:p>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depressive Symptome </a:t>
            </a:r>
            <a:endParaRPr lang="en-US" sz="2400" b="0" u="none" strike="noStrike">
              <a:solidFill>
                <a:schemeClr val="dk2"/>
              </a:solidFill>
              <a:effectLst/>
              <a:uFillTx/>
              <a:latin typeface="Calibri"/>
            </a:endParaRPr>
          </a:p>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Schlafstörungen und Konzentrationsprobleme </a:t>
            </a:r>
            <a:endParaRPr lang="en-US" sz="2400" b="0" u="none" strike="noStrike">
              <a:solidFill>
                <a:schemeClr val="dk2"/>
              </a:solidFill>
              <a:effectLst/>
              <a:uFillTx/>
              <a:latin typeface="Calibri"/>
            </a:endParaRPr>
          </a:p>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psychosomatische Beschwerden </a:t>
            </a:r>
            <a:endParaRPr lang="en-US" sz="2400" b="0" u="none" strike="noStrike">
              <a:solidFill>
                <a:schemeClr val="dk2"/>
              </a:solidFill>
              <a:effectLst/>
              <a:uFillTx/>
              <a:latin typeface="Calibri"/>
            </a:endParaRPr>
          </a:p>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Symptome von PTBS, wie Flashbacks oder Vermeidung</a:t>
            </a:r>
            <a:endParaRPr lang="en-US" sz="2400" b="0" u="none" strike="noStrike">
              <a:solidFill>
                <a:schemeClr val="dk2"/>
              </a:solidFill>
              <a:effectLst/>
              <a:uFillTx/>
              <a:latin typeface="Calibri"/>
            </a:endParaRPr>
          </a:p>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Traumafolgestörung </a:t>
            </a:r>
            <a:endParaRPr lang="en-US" sz="2400" b="0" u="none" strike="noStrike">
              <a:solidFill>
                <a:schemeClr val="dk2"/>
              </a:solidFill>
              <a:effectLst/>
              <a:uFillTx/>
              <a:latin typeface="Calibri"/>
            </a:endParaRPr>
          </a:p>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Rückzug, Anpassung</a:t>
            </a:r>
            <a:endParaRPr lang="en-US" sz="2400" b="0" u="none" strike="noStrike">
              <a:solidFill>
                <a:schemeClr val="dk2"/>
              </a:solidFill>
              <a:effectLst/>
              <a:uFillTx/>
              <a:latin typeface="Calibri"/>
            </a:endParaRPr>
          </a:p>
          <a:p>
            <a:pPr marL="342000" indent="-342000" algn="l" defTabSz="914400">
              <a:lnSpc>
                <a:spcPct val="10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a:t>
            </a:r>
            <a:endParaRPr lang="en-US" sz="2400" b="0" u="none" strike="noStrike">
              <a:solidFill>
                <a:schemeClr val="dk2"/>
              </a:solidFill>
              <a:effectLst/>
              <a:uFillTx/>
              <a:latin typeface="Calibri"/>
            </a:endParaRPr>
          </a:p>
          <a:p>
            <a:pPr indent="0" algn="l" defTabSz="914400">
              <a:lnSpc>
                <a:spcPct val="100000"/>
              </a:lnSpc>
              <a:spcBef>
                <a:spcPts val="1001"/>
              </a:spcBef>
              <a:buNone/>
            </a:pPr>
            <a:endParaRPr lang="en-US" sz="2400" b="0" u="none" strike="noStrike">
              <a:solidFill>
                <a:schemeClr val="dk2"/>
              </a:solidFill>
              <a:effectLst/>
              <a:uFillTx/>
              <a:latin typeface="Calibri"/>
            </a:endParaRPr>
          </a:p>
          <a:p>
            <a:pPr indent="0" algn="l" defTabSz="914400">
              <a:lnSpc>
                <a:spcPct val="100000"/>
              </a:lnSpc>
              <a:spcBef>
                <a:spcPts val="1001"/>
              </a:spcBef>
              <a:buNone/>
            </a:pPr>
            <a:endParaRPr lang="en-US" sz="2400" b="0" u="none" strike="noStrike">
              <a:solidFill>
                <a:schemeClr val="dk2"/>
              </a:solidFill>
              <a:effectLst/>
              <a:uFillTx/>
              <a:latin typeface="Calibri"/>
            </a:endParaRPr>
          </a:p>
        </p:txBody>
      </p:sp>
      <p:pic>
        <p:nvPicPr>
          <p:cNvPr id="160" name="Grafik 7"/>
          <p:cNvPicPr/>
          <p:nvPr/>
        </p:nvPicPr>
        <p:blipFill>
          <a:blip r:embed="rId2"/>
          <a:stretch/>
        </p:blipFill>
        <p:spPr>
          <a:xfrm>
            <a:off x="4677840" y="4121640"/>
            <a:ext cx="7513560" cy="3013200"/>
          </a:xfrm>
          <a:prstGeom prst="rect">
            <a:avLst/>
          </a:prstGeom>
          <a:noFill/>
          <a:ln w="0">
            <a:noFill/>
          </a:ln>
        </p:spPr>
      </p:pic>
      <p:sp>
        <p:nvSpPr>
          <p:cNvPr id="161" name="Textfeld 8"/>
          <p:cNvSpPr/>
          <p:nvPr/>
        </p:nvSpPr>
        <p:spPr>
          <a:xfrm>
            <a:off x="6043320" y="5346000"/>
            <a:ext cx="4742280" cy="768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rPr>
              <a:t>Es gibt keine eindeutigen Symptome!</a:t>
            </a:r>
            <a:endParaRPr lang="de-DE" sz="2200" b="0" u="none" strike="noStrike">
              <a:solidFill>
                <a:srgbClr val="000000"/>
              </a:solidFill>
              <a:effectLst/>
              <a:uFillTx/>
              <a:latin typeface="Calibri"/>
            </a:endParaRPr>
          </a:p>
          <a:p>
            <a:pPr defTabSz="457200">
              <a:lnSpc>
                <a:spcPct val="100000"/>
              </a:lnSpc>
            </a:pPr>
            <a:endParaRPr lang="de-DE" sz="2200" b="0" u="none" strike="noStrike">
              <a:solidFill>
                <a:srgbClr val="000000"/>
              </a:solidFill>
              <a:effectLst/>
              <a:uFillTx/>
              <a:latin typeface="Calibri"/>
            </a:endParaRPr>
          </a:p>
        </p:txBody>
      </p:sp>
      <p:sp>
        <p:nvSpPr>
          <p:cNvPr id="4" name="PlaceHolder 3"/>
          <p:cNvSpPr>
            <a:spLocks noGrp="1"/>
          </p:cNvSpPr>
          <p:nvPr>
            <p:ph type="sldNum" idx="5"/>
          </p:nvPr>
        </p:nvSpPr>
        <p:spPr/>
        <p:txBody>
          <a:bodyPr/>
          <a:lstStyle/>
          <a:p>
            <a:fld id="{FCA48CCD-0F52-4226-8BAE-F4F3D78E79F0}" type="slidenum">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Bewältigungsstrategien im Schulalltag</a:t>
            </a:r>
            <a:endParaRPr lang="en-US" sz="4400" b="0" u="none" strike="noStrike">
              <a:solidFill>
                <a:schemeClr val="accent1"/>
              </a:solidFill>
              <a:effectLst/>
              <a:uFillTx/>
              <a:latin typeface="Calibri"/>
            </a:endParaRPr>
          </a:p>
        </p:txBody>
      </p:sp>
      <p:sp>
        <p:nvSpPr>
          <p:cNvPr id="163" name="Textfeld 4"/>
          <p:cNvSpPr/>
          <p:nvPr/>
        </p:nvSpPr>
        <p:spPr>
          <a:xfrm>
            <a:off x="866160" y="1623600"/>
            <a:ext cx="4979880" cy="169344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216000" rIns="180000" bIns="180000" anchor="t">
            <a:noAutofit/>
          </a:bodyPr>
          <a:lstStyle/>
          <a:p>
            <a:pPr algn="ctr" defTabSz="457200">
              <a:lnSpc>
                <a:spcPct val="100000"/>
              </a:lnSpc>
            </a:pPr>
            <a:r>
              <a:rPr lang="de-DE" sz="2400" b="1" u="none" strike="noStrike">
                <a:solidFill>
                  <a:schemeClr val="dk2"/>
                </a:solidFill>
                <a:effectLst/>
                <a:uFillTx/>
                <a:latin typeface="Calibri"/>
              </a:rPr>
              <a:t>Rückzug</a:t>
            </a:r>
            <a:endParaRPr lang="de-DE" sz="2400" b="0" u="none" strike="noStrike">
              <a:solidFill>
                <a:srgbClr val="000000"/>
              </a:solidFill>
              <a:effectLst/>
              <a:uFillTx/>
              <a:latin typeface="Calibri"/>
            </a:endParaRPr>
          </a:p>
          <a:p>
            <a:pPr defTabSz="457200">
              <a:lnSpc>
                <a:spcPct val="100000"/>
              </a:lnSpc>
            </a:pPr>
            <a:endParaRPr lang="de-DE" sz="1400" b="0" u="none" strike="noStrike">
              <a:solidFill>
                <a:srgbClr val="000000"/>
              </a:solidFill>
              <a:effectLst/>
              <a:uFillTx/>
              <a:latin typeface="Calibri"/>
            </a:endParaRPr>
          </a:p>
          <a:p>
            <a:pPr algn="ctr" defTabSz="457200">
              <a:lnSpc>
                <a:spcPct val="100000"/>
              </a:lnSpc>
            </a:pPr>
            <a:r>
              <a:rPr lang="de-DE" sz="2000" b="0" u="none" strike="noStrike">
                <a:solidFill>
                  <a:schemeClr val="dk2"/>
                </a:solidFill>
                <a:effectLst/>
                <a:uFillTx/>
                <a:latin typeface="Calibri"/>
              </a:rPr>
              <a:t>Leistungsabfall, soziale Isolation, Kontrollrückgewinnung durch Rückzug</a:t>
            </a:r>
            <a:endParaRPr lang="de-DE" sz="2000" b="0" u="none" strike="noStrike">
              <a:solidFill>
                <a:srgbClr val="000000"/>
              </a:solidFill>
              <a:effectLst/>
              <a:uFillTx/>
              <a:latin typeface="Calibri"/>
            </a:endParaRPr>
          </a:p>
        </p:txBody>
      </p:sp>
      <p:sp>
        <p:nvSpPr>
          <p:cNvPr id="164" name="Textfeld 6"/>
          <p:cNvSpPr/>
          <p:nvPr/>
        </p:nvSpPr>
        <p:spPr>
          <a:xfrm>
            <a:off x="866160" y="3628080"/>
            <a:ext cx="4979880" cy="169344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216000" rIns="180000" bIns="180000" anchor="t">
            <a:noAutofit/>
          </a:bodyPr>
          <a:lstStyle/>
          <a:p>
            <a:pPr algn="ctr" defTabSz="457200">
              <a:lnSpc>
                <a:spcPct val="100000"/>
              </a:lnSpc>
            </a:pPr>
            <a:r>
              <a:rPr lang="de-DE" sz="2400" b="1" u="none" strike="noStrike">
                <a:solidFill>
                  <a:schemeClr val="dk2"/>
                </a:solidFill>
                <a:effectLst/>
                <a:uFillTx/>
                <a:latin typeface="Calibri"/>
              </a:rPr>
              <a:t>Deviantes Verhalten</a:t>
            </a:r>
            <a:endParaRPr lang="de-DE" sz="2400" b="0" u="none" strike="noStrike">
              <a:solidFill>
                <a:srgbClr val="000000"/>
              </a:solidFill>
              <a:effectLst/>
              <a:uFillTx/>
              <a:latin typeface="Calibri"/>
            </a:endParaRPr>
          </a:p>
          <a:p>
            <a:pPr algn="ctr" defTabSz="457200">
              <a:lnSpc>
                <a:spcPct val="100000"/>
              </a:lnSpc>
            </a:pPr>
            <a:endParaRPr lang="de-DE" sz="1400" b="0" u="none" strike="noStrike">
              <a:solidFill>
                <a:srgbClr val="000000"/>
              </a:solidFill>
              <a:effectLst/>
              <a:uFillTx/>
              <a:latin typeface="Calibri"/>
            </a:endParaRPr>
          </a:p>
          <a:p>
            <a:pPr algn="ctr" defTabSz="457200">
              <a:lnSpc>
                <a:spcPct val="100000"/>
              </a:lnSpc>
            </a:pPr>
            <a:r>
              <a:rPr lang="de-DE" sz="2000" b="0" u="none" strike="noStrike">
                <a:solidFill>
                  <a:schemeClr val="dk2"/>
                </a:solidFill>
                <a:effectLst/>
                <a:uFillTx/>
                <a:latin typeface="Calibri"/>
              </a:rPr>
              <a:t>Selbstverletzung, Suchtmittel, Essstörungen, als Regulierung innerer Not</a:t>
            </a:r>
            <a:endParaRPr lang="de-DE" sz="2000" b="0" u="none" strike="noStrike">
              <a:solidFill>
                <a:srgbClr val="000000"/>
              </a:solidFill>
              <a:effectLst/>
              <a:uFillTx/>
              <a:latin typeface="Calibri"/>
            </a:endParaRPr>
          </a:p>
        </p:txBody>
      </p:sp>
      <p:sp>
        <p:nvSpPr>
          <p:cNvPr id="165" name="Textfeld 7"/>
          <p:cNvSpPr/>
          <p:nvPr/>
        </p:nvSpPr>
        <p:spPr>
          <a:xfrm>
            <a:off x="6147000" y="3628080"/>
            <a:ext cx="4979880" cy="169344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216000" rIns="180000" bIns="180000" anchor="t">
            <a:noAutofit/>
          </a:bodyPr>
          <a:lstStyle/>
          <a:p>
            <a:pPr algn="ctr" defTabSz="457200">
              <a:lnSpc>
                <a:spcPct val="100000"/>
              </a:lnSpc>
            </a:pPr>
            <a:r>
              <a:rPr lang="de-DE" sz="2400" b="1" u="none" strike="noStrike">
                <a:solidFill>
                  <a:schemeClr val="dk2"/>
                </a:solidFill>
                <a:effectLst/>
                <a:uFillTx/>
                <a:latin typeface="Calibri"/>
              </a:rPr>
              <a:t>Oppositionelles Verhalten</a:t>
            </a:r>
            <a:endParaRPr lang="de-DE" sz="2400" b="0" u="none" strike="noStrike">
              <a:solidFill>
                <a:srgbClr val="000000"/>
              </a:solidFill>
              <a:effectLst/>
              <a:uFillTx/>
              <a:latin typeface="Calibri"/>
            </a:endParaRPr>
          </a:p>
          <a:p>
            <a:pPr algn="ctr" defTabSz="457200">
              <a:lnSpc>
                <a:spcPct val="100000"/>
              </a:lnSpc>
            </a:pPr>
            <a:endParaRPr lang="de-DE" sz="1400" b="0" u="none" strike="noStrike">
              <a:solidFill>
                <a:srgbClr val="000000"/>
              </a:solidFill>
              <a:effectLst/>
              <a:uFillTx/>
              <a:latin typeface="Calibri"/>
            </a:endParaRPr>
          </a:p>
          <a:p>
            <a:pPr algn="ctr" defTabSz="457200">
              <a:lnSpc>
                <a:spcPct val="100000"/>
              </a:lnSpc>
            </a:pPr>
            <a:r>
              <a:rPr lang="de-DE" sz="2000" b="0" u="none" strike="noStrike">
                <a:solidFill>
                  <a:schemeClr val="dk2"/>
                </a:solidFill>
                <a:effectLst/>
                <a:uFillTx/>
                <a:latin typeface="Calibri"/>
              </a:rPr>
              <a:t>Regelverstöße, Konflikte, um Handlungsmacht zurück zu gewinnen</a:t>
            </a:r>
            <a:endParaRPr lang="de-DE" sz="2000" b="0" u="none" strike="noStrike">
              <a:solidFill>
                <a:srgbClr val="000000"/>
              </a:solidFill>
              <a:effectLst/>
              <a:uFillTx/>
              <a:latin typeface="Calibri"/>
            </a:endParaRPr>
          </a:p>
        </p:txBody>
      </p:sp>
      <p:sp>
        <p:nvSpPr>
          <p:cNvPr id="166" name="Textfeld 2"/>
          <p:cNvSpPr/>
          <p:nvPr/>
        </p:nvSpPr>
        <p:spPr>
          <a:xfrm>
            <a:off x="6166800" y="1623600"/>
            <a:ext cx="4979880" cy="169344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216000" rIns="180000" bIns="180000" anchor="t">
            <a:noAutofit/>
          </a:bodyPr>
          <a:lstStyle/>
          <a:p>
            <a:pPr algn="ctr" defTabSz="457200">
              <a:lnSpc>
                <a:spcPct val="100000"/>
              </a:lnSpc>
            </a:pPr>
            <a:r>
              <a:rPr lang="de-DE" sz="2400" b="1" u="none" strike="noStrike">
                <a:solidFill>
                  <a:schemeClr val="dk2"/>
                </a:solidFill>
                <a:effectLst/>
                <a:uFillTx/>
                <a:latin typeface="Calibri"/>
              </a:rPr>
              <a:t>Starke Anpassung</a:t>
            </a:r>
            <a:endParaRPr lang="de-DE" sz="2400" b="0" u="none" strike="noStrike">
              <a:solidFill>
                <a:srgbClr val="000000"/>
              </a:solidFill>
              <a:effectLst/>
              <a:uFillTx/>
              <a:latin typeface="Calibri"/>
            </a:endParaRPr>
          </a:p>
          <a:p>
            <a:pPr defTabSz="457200">
              <a:lnSpc>
                <a:spcPct val="100000"/>
              </a:lnSpc>
            </a:pPr>
            <a:endParaRPr lang="de-DE" sz="1400" b="0" u="none" strike="noStrike">
              <a:solidFill>
                <a:srgbClr val="000000"/>
              </a:solidFill>
              <a:effectLst/>
              <a:uFillTx/>
              <a:latin typeface="Calibri"/>
            </a:endParaRPr>
          </a:p>
          <a:p>
            <a:pPr algn="ctr" defTabSz="457200">
              <a:lnSpc>
                <a:spcPct val="100000"/>
              </a:lnSpc>
            </a:pPr>
            <a:r>
              <a:rPr lang="de-DE" sz="2000" b="0" u="none" strike="noStrike">
                <a:solidFill>
                  <a:schemeClr val="dk2"/>
                </a:solidFill>
                <a:effectLst/>
                <a:uFillTx/>
                <a:latin typeface="Calibri"/>
              </a:rPr>
              <a:t>Unauffälligkeit, keine Konflikte, um keine Aufmerksamkeit auf sich zu ziehen</a:t>
            </a:r>
            <a:endParaRPr lang="de-DE" sz="2000" b="0" u="none" strike="noStrike">
              <a:solidFill>
                <a:srgbClr val="000000"/>
              </a:solidFill>
              <a:effectLst/>
              <a:uFillTx/>
              <a:latin typeface="Calibri"/>
            </a:endParaRPr>
          </a:p>
        </p:txBody>
      </p:sp>
      <p:pic>
        <p:nvPicPr>
          <p:cNvPr id="167" name="Grafik 9"/>
          <p:cNvPicPr/>
          <p:nvPr/>
        </p:nvPicPr>
        <p:blipFill>
          <a:blip r:embed="rId3"/>
          <a:stretch/>
        </p:blipFill>
        <p:spPr>
          <a:xfrm>
            <a:off x="2793240" y="4021200"/>
            <a:ext cx="9064080" cy="3635280"/>
          </a:xfrm>
          <a:prstGeom prst="rect">
            <a:avLst/>
          </a:prstGeom>
          <a:noFill/>
          <a:ln w="0">
            <a:noFill/>
          </a:ln>
        </p:spPr>
      </p:pic>
      <p:sp>
        <p:nvSpPr>
          <p:cNvPr id="168" name="Textfeld 8"/>
          <p:cNvSpPr/>
          <p:nvPr/>
        </p:nvSpPr>
        <p:spPr>
          <a:xfrm>
            <a:off x="4088880" y="5380560"/>
            <a:ext cx="6095520" cy="768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rPr>
              <a:t>Diese Verhaltensweisen sind Schutzmechanismen – keine eindeutigen Beweise, aber mögliche Hinweise.</a:t>
            </a:r>
            <a:endParaRPr lang="de-DE" sz="2200" b="0" u="none" strike="noStrike">
              <a:solidFill>
                <a:srgbClr val="000000"/>
              </a:solidFill>
              <a:effectLst/>
              <a:uFillTx/>
              <a:latin typeface="Calibri"/>
            </a:endParaRPr>
          </a:p>
        </p:txBody>
      </p:sp>
      <p:sp>
        <p:nvSpPr>
          <p:cNvPr id="3" name="PlaceHolder 2"/>
          <p:cNvSpPr>
            <a:spLocks noGrp="1"/>
          </p:cNvSpPr>
          <p:nvPr>
            <p:ph type="sldNum" idx="5"/>
          </p:nvPr>
        </p:nvSpPr>
        <p:spPr/>
        <p:txBody>
          <a:bodyPr/>
          <a:lstStyle/>
          <a:p>
            <a:fld id="{098117A8-8BE8-49B6-8ADA-A10EEC3A09C5}" type="slidenum">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Warum schweigen betroffene Personen </a:t>
            </a:r>
            <a:br>
              <a:rPr sz="4400"/>
            </a:br>
            <a:r>
              <a:rPr lang="de-DE" sz="4400" b="0" u="none" strike="noStrike">
                <a:solidFill>
                  <a:schemeClr val="accent1"/>
                </a:solidFill>
                <a:effectLst/>
                <a:uFillTx/>
                <a:latin typeface="Calibri"/>
              </a:rPr>
              <a:t>so häufig?</a:t>
            </a:r>
            <a:endParaRPr lang="en-US" sz="4400" b="0" u="none" strike="noStrike">
              <a:solidFill>
                <a:schemeClr val="accent1"/>
              </a:solidFill>
              <a:effectLst/>
              <a:uFillTx/>
              <a:latin typeface="Calibri"/>
            </a:endParaRPr>
          </a:p>
        </p:txBody>
      </p:sp>
      <p:pic>
        <p:nvPicPr>
          <p:cNvPr id="170" name="Grafik 5"/>
          <p:cNvPicPr/>
          <p:nvPr/>
        </p:nvPicPr>
        <p:blipFill>
          <a:blip r:embed="rId2"/>
          <a:stretch/>
        </p:blipFill>
        <p:spPr>
          <a:xfrm>
            <a:off x="5461560" y="2436480"/>
            <a:ext cx="8267040" cy="6327000"/>
          </a:xfrm>
          <a:prstGeom prst="rect">
            <a:avLst/>
          </a:prstGeom>
          <a:noFill/>
          <a:ln w="0">
            <a:noFill/>
          </a:ln>
        </p:spPr>
      </p:pic>
      <p:sp>
        <p:nvSpPr>
          <p:cNvPr id="171" name="Textfeld 6"/>
          <p:cNvSpPr/>
          <p:nvPr/>
        </p:nvSpPr>
        <p:spPr>
          <a:xfrm>
            <a:off x="6497280" y="4700520"/>
            <a:ext cx="5663160" cy="1784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ea typeface="Calibri"/>
              </a:rPr>
              <a:t>Schweigen ist daher in keinem Fall ein Zeichen von Einverständnis, sondern häufig Ausdruck von Ohnmacht, Loyalitätskonflikten und dem Wunsch, positive Bindungen nicht zu verlieren.</a:t>
            </a:r>
            <a:endParaRPr lang="de-DE" sz="2200" b="0" u="none" strike="noStrike">
              <a:solidFill>
                <a:srgbClr val="000000"/>
              </a:solidFill>
              <a:effectLst/>
              <a:uFillTx/>
              <a:latin typeface="Calibri"/>
            </a:endParaRPr>
          </a:p>
          <a:p>
            <a:pPr defTabSz="457200">
              <a:lnSpc>
                <a:spcPct val="100000"/>
              </a:lnSpc>
            </a:pPr>
            <a:endParaRPr lang="de-DE" sz="2200" b="0" u="none" strike="noStrike">
              <a:solidFill>
                <a:srgbClr val="000000"/>
              </a:solidFill>
              <a:effectLst/>
              <a:uFillTx/>
              <a:latin typeface="Calibri"/>
            </a:endParaRPr>
          </a:p>
        </p:txBody>
      </p:sp>
      <p:sp>
        <p:nvSpPr>
          <p:cNvPr id="172" name="Inhaltsplatzhalter 2"/>
          <p:cNvSpPr/>
          <p:nvPr/>
        </p:nvSpPr>
        <p:spPr>
          <a:xfrm>
            <a:off x="695160" y="2134440"/>
            <a:ext cx="11496240" cy="4350960"/>
          </a:xfrm>
          <a:prstGeom prst="rect">
            <a:avLst/>
          </a:prstGeom>
          <a:noFill/>
          <a:ln w="0">
            <a:noFill/>
          </a:ln>
        </p:spPr>
        <p:style>
          <a:lnRef idx="0">
            <a:scrgbClr r="0" g="0" b="0"/>
          </a:lnRef>
          <a:fillRef idx="0">
            <a:scrgbClr r="0" g="0" b="0"/>
          </a:fillRef>
          <a:effectRef idx="0">
            <a:scrgbClr r="0" g="0" b="0"/>
          </a:effectRef>
          <a:fontRef idx="minor"/>
        </p:style>
        <p:txBody>
          <a:bodyPr anchor="t">
            <a:noAutofit/>
          </a:bodyPr>
          <a:lstStyle/>
          <a:p>
            <a:pPr marL="342000" indent="-342000" defTabSz="914400">
              <a:lnSpc>
                <a:spcPct val="120000"/>
              </a:lnSpc>
              <a:spcBef>
                <a:spcPts val="1001"/>
              </a:spcBef>
              <a:buClr>
                <a:srgbClr val="192B46"/>
              </a:buClr>
              <a:buSzPct val="80000"/>
              <a:buFont typeface="Arial"/>
              <a:buChar char="•"/>
            </a:pPr>
            <a:r>
              <a:rPr lang="de-DE" sz="2400" b="0" u="none" strike="noStrike" spc="-51">
                <a:solidFill>
                  <a:schemeClr val="dk2"/>
                </a:solidFill>
                <a:effectLst/>
                <a:uFillTx/>
                <a:latin typeface="Calibri"/>
                <a:ea typeface="Calibri"/>
              </a:rPr>
              <a:t>Scham- &amp; Schuldgefühle, insbesondere wenn durch Täter und Täterinnen gezielt erzeugt </a:t>
            </a:r>
            <a:endParaRPr lang="de-DE" sz="2400" b="0" u="none" strike="noStrike">
              <a:solidFill>
                <a:srgbClr val="000000"/>
              </a:solidFill>
              <a:effectLst/>
              <a:uFillTx/>
              <a:latin typeface="Calibri"/>
            </a:endParaRPr>
          </a:p>
          <a:p>
            <a:pPr marL="342000" indent="-342000"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Angst vor Nicht-Glauben, Bagatellisierung oder Erpressung </a:t>
            </a:r>
            <a:endParaRPr lang="de-DE" sz="2400" b="0" u="none" strike="noStrike">
              <a:solidFill>
                <a:srgbClr val="000000"/>
              </a:solidFill>
              <a:effectLst/>
              <a:uFillTx/>
              <a:latin typeface="Calibri"/>
            </a:endParaRPr>
          </a:p>
          <a:p>
            <a:pPr marL="342000" indent="-342000"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Loyalitätskonflikte, vor allem bei Gewalt durch bekannte oder nahestehende Personen </a:t>
            </a:r>
            <a:endParaRPr lang="de-DE" sz="2400" b="0" u="none" strike="noStrike">
              <a:solidFill>
                <a:srgbClr val="000000"/>
              </a:solidFill>
              <a:effectLst/>
              <a:uFillTx/>
              <a:latin typeface="Calibri"/>
            </a:endParaRPr>
          </a:p>
          <a:p>
            <a:pPr marL="342000" indent="-342000"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emotionale/soziale/materielle Abhängigkeiten </a:t>
            </a:r>
            <a:endParaRPr lang="de-DE" sz="2400" b="0" u="none" strike="noStrike">
              <a:solidFill>
                <a:srgbClr val="000000"/>
              </a:solidFill>
              <a:effectLst/>
              <a:uFillTx/>
              <a:latin typeface="Calibri"/>
            </a:endParaRPr>
          </a:p>
          <a:p>
            <a:pPr marL="342000" indent="-342000"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Angst vor Konsequenzen </a:t>
            </a:r>
            <a:endParaRPr lang="de-DE" sz="2400" b="0" u="none" strike="noStrike">
              <a:solidFill>
                <a:srgbClr val="000000"/>
              </a:solidFill>
              <a:effectLst/>
              <a:uFillTx/>
              <a:latin typeface="Calibri"/>
            </a:endParaRPr>
          </a:p>
          <a:p>
            <a:pPr marL="342000" indent="-342000"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fehlende Sprache/Wissen, sexualisierte </a:t>
            </a:r>
            <a:br>
              <a:rPr sz="2400"/>
            </a:br>
            <a:r>
              <a:rPr lang="de-DE" sz="2400" b="0" u="none" strike="noStrike">
                <a:solidFill>
                  <a:schemeClr val="dk2"/>
                </a:solidFill>
                <a:effectLst/>
                <a:uFillTx/>
                <a:latin typeface="Calibri"/>
                <a:ea typeface="Calibri"/>
              </a:rPr>
              <a:t>Gewalt kann nicht benannt werden</a:t>
            </a:r>
            <a:endParaRPr lang="de-DE" sz="2400" b="0" u="none" strike="noStrike">
              <a:solidFill>
                <a:srgbClr val="000000"/>
              </a:solidFill>
              <a:effectLst/>
              <a:uFillTx/>
              <a:latin typeface="Calibri"/>
            </a:endParaRPr>
          </a:p>
          <a:p>
            <a:pPr marL="342000" indent="-342000"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fehlendes Wissen über Unrecht</a:t>
            </a:r>
            <a:endParaRPr lang="de-DE" sz="2400" b="0" u="none" strike="noStrike">
              <a:solidFill>
                <a:srgbClr val="000000"/>
              </a:solidFill>
              <a:effectLst/>
              <a:uFillTx/>
              <a:latin typeface="Calibri"/>
            </a:endParaRPr>
          </a:p>
        </p:txBody>
      </p:sp>
      <p:sp>
        <p:nvSpPr>
          <p:cNvPr id="3" name="PlaceHolder 2"/>
          <p:cNvSpPr>
            <a:spLocks noGrp="1"/>
          </p:cNvSpPr>
          <p:nvPr>
            <p:ph type="sldNum" idx="5"/>
          </p:nvPr>
        </p:nvSpPr>
        <p:spPr/>
        <p:txBody>
          <a:bodyPr/>
          <a:lstStyle/>
          <a:p>
            <a:fld id="{DCCB4C4D-4D1D-44AC-A693-5AC3D131DBE0}" type="slidenum">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Grafik 8"/>
          <p:cNvPicPr/>
          <p:nvPr/>
        </p:nvPicPr>
        <p:blipFill>
          <a:blip r:embed="rId2"/>
          <a:stretch/>
        </p:blipFill>
        <p:spPr>
          <a:xfrm>
            <a:off x="-70920" y="3886560"/>
            <a:ext cx="10906920" cy="3790800"/>
          </a:xfrm>
          <a:prstGeom prst="rect">
            <a:avLst/>
          </a:prstGeom>
          <a:noFill/>
          <a:ln w="0">
            <a:noFill/>
          </a:ln>
        </p:spPr>
      </p:pic>
      <p:sp>
        <p:nvSpPr>
          <p:cNvPr id="174"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Offenbarungsbereitschaft: Wem vertrauen sich Betroffene an?</a:t>
            </a:r>
            <a:endParaRPr lang="en-US" sz="4400" b="0" u="none" strike="noStrike">
              <a:solidFill>
                <a:schemeClr val="accent1"/>
              </a:solidFill>
              <a:effectLst/>
              <a:uFillTx/>
              <a:latin typeface="Calibri"/>
            </a:endParaRPr>
          </a:p>
        </p:txBody>
      </p:sp>
      <p:sp>
        <p:nvSpPr>
          <p:cNvPr id="175" name="Textfeld 6"/>
          <p:cNvSpPr/>
          <p:nvPr/>
        </p:nvSpPr>
        <p:spPr>
          <a:xfrm>
            <a:off x="1338480" y="5274360"/>
            <a:ext cx="8878680" cy="768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rPr>
              <a:t>Mehr als die Hälfte der Betroffenen offenbarte sich in der Kindheit niemandem – weil eine geeignete Ansprechperson fehlte. </a:t>
            </a:r>
            <a:endParaRPr lang="de-DE" sz="2200" b="0" u="none" strike="noStrike">
              <a:solidFill>
                <a:srgbClr val="000000"/>
              </a:solidFill>
              <a:effectLst/>
              <a:uFillTx/>
              <a:latin typeface="Calibri"/>
            </a:endParaRPr>
          </a:p>
        </p:txBody>
      </p:sp>
      <p:sp>
        <p:nvSpPr>
          <p:cNvPr id="176" name="Textfeld 2"/>
          <p:cNvSpPr/>
          <p:nvPr/>
        </p:nvSpPr>
        <p:spPr>
          <a:xfrm>
            <a:off x="866160" y="2233440"/>
            <a:ext cx="4979880" cy="237780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324000" tIns="324000" rIns="360000" bIns="180000" anchor="t">
            <a:noAutofit/>
          </a:bodyPr>
          <a:lstStyle/>
          <a:p>
            <a:pPr algn="ctr" defTabSz="457200">
              <a:lnSpc>
                <a:spcPct val="100000"/>
              </a:lnSpc>
            </a:pPr>
            <a:r>
              <a:rPr lang="de-DE" sz="2400" b="1" u="none" strike="noStrike">
                <a:solidFill>
                  <a:schemeClr val="dk2"/>
                </a:solidFill>
                <a:effectLst/>
                <a:uFillTx/>
                <a:latin typeface="Calibri"/>
              </a:rPr>
              <a:t>Jüngere Kinder</a:t>
            </a:r>
            <a:endParaRPr lang="de-DE" sz="2400" b="0" u="none" strike="noStrike">
              <a:solidFill>
                <a:srgbClr val="000000"/>
              </a:solidFill>
              <a:effectLst/>
              <a:uFillTx/>
              <a:latin typeface="Calibri"/>
            </a:endParaRPr>
          </a:p>
          <a:p>
            <a:pPr defTabSz="457200">
              <a:lnSpc>
                <a:spcPct val="100000"/>
              </a:lnSpc>
            </a:pPr>
            <a:endParaRPr lang="de-DE" sz="1400" b="0" u="none" strike="noStrike">
              <a:solidFill>
                <a:srgbClr val="000000"/>
              </a:solidFill>
              <a:effectLst/>
              <a:uFillTx/>
              <a:latin typeface="Calibri"/>
            </a:endParaRPr>
          </a:p>
          <a:p>
            <a:pPr marL="457200" indent="-457200" defTabSz="457200">
              <a:lnSpc>
                <a:spcPct val="100000"/>
              </a:lnSpc>
              <a:buClr>
                <a:srgbClr val="192B46"/>
              </a:buClr>
              <a:buFont typeface="Calibri Light"/>
              <a:buAutoNum type="arabicPeriod"/>
            </a:pPr>
            <a:r>
              <a:rPr lang="de-DE" sz="2000" b="0" u="none" strike="noStrike">
                <a:solidFill>
                  <a:schemeClr val="dk2"/>
                </a:solidFill>
                <a:effectLst/>
                <a:uFillTx/>
                <a:latin typeface="Calibri"/>
              </a:rPr>
              <a:t>Eltern (wenn nicht selbst in den </a:t>
            </a:r>
            <a:br>
              <a:rPr sz="2000"/>
            </a:br>
            <a:r>
              <a:rPr lang="de-DE" sz="2000" b="0" u="none" strike="noStrike">
                <a:solidFill>
                  <a:schemeClr val="dk2"/>
                </a:solidFill>
                <a:effectLst/>
                <a:uFillTx/>
                <a:latin typeface="Calibri"/>
              </a:rPr>
              <a:t>Übergriff involviert)</a:t>
            </a:r>
            <a:endParaRPr lang="de-DE" sz="2000" b="0" u="none" strike="noStrike">
              <a:solidFill>
                <a:srgbClr val="000000"/>
              </a:solidFill>
              <a:effectLst/>
              <a:uFillTx/>
              <a:latin typeface="Calibri"/>
            </a:endParaRPr>
          </a:p>
          <a:p>
            <a:pPr marL="457200" indent="-457200" defTabSz="457200">
              <a:lnSpc>
                <a:spcPct val="100000"/>
              </a:lnSpc>
              <a:buClr>
                <a:srgbClr val="192B46"/>
              </a:buClr>
              <a:buFont typeface="Calibri Light"/>
              <a:buAutoNum type="arabicPeriod"/>
            </a:pPr>
            <a:r>
              <a:rPr lang="de-DE" sz="2000" b="0" u="none" strike="noStrike">
                <a:solidFill>
                  <a:schemeClr val="dk2"/>
                </a:solidFill>
                <a:effectLst/>
                <a:uFillTx/>
                <a:latin typeface="Calibri"/>
              </a:rPr>
              <a:t>Lehrkräfte (wenn innerfamiliäre Ansprechperson fehlt) </a:t>
            </a:r>
            <a:endParaRPr lang="de-DE" sz="2000" b="0" u="none" strike="noStrike">
              <a:solidFill>
                <a:srgbClr val="000000"/>
              </a:solidFill>
              <a:effectLst/>
              <a:uFillTx/>
              <a:latin typeface="Calibri"/>
            </a:endParaRPr>
          </a:p>
        </p:txBody>
      </p:sp>
      <p:sp>
        <p:nvSpPr>
          <p:cNvPr id="177" name="Textfeld 7"/>
          <p:cNvSpPr/>
          <p:nvPr/>
        </p:nvSpPr>
        <p:spPr>
          <a:xfrm>
            <a:off x="6365520" y="2233440"/>
            <a:ext cx="4979880" cy="237780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324000" tIns="324000" rIns="360000" bIns="180000" anchor="t">
            <a:noAutofit/>
          </a:bodyPr>
          <a:lstStyle/>
          <a:p>
            <a:pPr algn="ctr" defTabSz="457200">
              <a:lnSpc>
                <a:spcPct val="100000"/>
              </a:lnSpc>
            </a:pPr>
            <a:r>
              <a:rPr lang="de-DE" sz="2400" b="1" u="none" strike="noStrike">
                <a:solidFill>
                  <a:schemeClr val="dk2"/>
                </a:solidFill>
                <a:effectLst/>
                <a:uFillTx/>
                <a:latin typeface="Calibri"/>
              </a:rPr>
              <a:t>Jugendliche</a:t>
            </a:r>
            <a:endParaRPr lang="de-DE" sz="2400" b="0" u="none" strike="noStrike">
              <a:solidFill>
                <a:srgbClr val="000000"/>
              </a:solidFill>
              <a:effectLst/>
              <a:uFillTx/>
              <a:latin typeface="Calibri"/>
            </a:endParaRPr>
          </a:p>
          <a:p>
            <a:pPr defTabSz="457200">
              <a:lnSpc>
                <a:spcPct val="100000"/>
              </a:lnSpc>
            </a:pPr>
            <a:endParaRPr lang="de-DE" sz="1400" b="0" u="none" strike="noStrike">
              <a:solidFill>
                <a:srgbClr val="000000"/>
              </a:solidFill>
              <a:effectLst/>
              <a:uFillTx/>
              <a:latin typeface="Calibri"/>
            </a:endParaRPr>
          </a:p>
          <a:p>
            <a:pPr marL="457200" indent="-457200" defTabSz="457200">
              <a:lnSpc>
                <a:spcPct val="100000"/>
              </a:lnSpc>
              <a:buClr>
                <a:srgbClr val="192B46"/>
              </a:buClr>
              <a:buFont typeface="Calibri Light"/>
              <a:buAutoNum type="arabicPeriod"/>
            </a:pPr>
            <a:r>
              <a:rPr lang="de-DE" sz="2000" b="0" u="none" strike="noStrike">
                <a:solidFill>
                  <a:schemeClr val="dk2"/>
                </a:solidFill>
                <a:effectLst/>
                <a:uFillTx/>
                <a:latin typeface="Calibri"/>
              </a:rPr>
              <a:t>Gleichaltrige/Freunde </a:t>
            </a:r>
            <a:br>
              <a:rPr sz="2000"/>
            </a:br>
            <a:r>
              <a:rPr lang="de-DE" sz="2000" b="0" u="none" strike="noStrike">
                <a:solidFill>
                  <a:schemeClr val="dk2"/>
                </a:solidFill>
                <a:effectLst/>
                <a:uFillTx/>
                <a:latin typeface="Calibri"/>
              </a:rPr>
              <a:t>und Freundinnen</a:t>
            </a:r>
            <a:endParaRPr lang="de-DE" sz="2000" b="0" u="none" strike="noStrike">
              <a:solidFill>
                <a:srgbClr val="000000"/>
              </a:solidFill>
              <a:effectLst/>
              <a:uFillTx/>
              <a:latin typeface="Calibri"/>
            </a:endParaRPr>
          </a:p>
          <a:p>
            <a:pPr marL="457200" indent="-457200" defTabSz="457200">
              <a:lnSpc>
                <a:spcPct val="100000"/>
              </a:lnSpc>
              <a:buClr>
                <a:srgbClr val="192B46"/>
              </a:buClr>
              <a:buFont typeface="Calibri Light"/>
              <a:buAutoNum type="arabicPeriod"/>
            </a:pPr>
            <a:r>
              <a:rPr lang="de-DE" sz="2000" b="0" u="none" strike="noStrike">
                <a:solidFill>
                  <a:schemeClr val="dk2"/>
                </a:solidFill>
                <a:effectLst/>
                <a:uFillTx/>
                <a:latin typeface="Calibri"/>
              </a:rPr>
              <a:t>Lehrkräfte</a:t>
            </a:r>
            <a:endParaRPr lang="de-DE" sz="2000" b="0" u="none" strike="noStrike">
              <a:solidFill>
                <a:srgbClr val="000000"/>
              </a:solidFill>
              <a:effectLst/>
              <a:uFillTx/>
              <a:latin typeface="Calibri"/>
            </a:endParaRPr>
          </a:p>
        </p:txBody>
      </p:sp>
      <p:sp>
        <p:nvSpPr>
          <p:cNvPr id="3" name="PlaceHolder 2"/>
          <p:cNvSpPr>
            <a:spLocks noGrp="1"/>
          </p:cNvSpPr>
          <p:nvPr>
            <p:ph type="sldNum" idx="5"/>
          </p:nvPr>
        </p:nvSpPr>
        <p:spPr/>
        <p:txBody>
          <a:bodyPr/>
          <a:lstStyle/>
          <a:p>
            <a:fld id="{41579C55-4D49-49EB-B44E-8A4C98FF132C}" type="slidenum">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Genderperspektive im Offenbarungsverhalten</a:t>
            </a:r>
            <a:endParaRPr lang="en-US" sz="4400" b="0" u="none" strike="noStrike">
              <a:solidFill>
                <a:schemeClr val="accent1"/>
              </a:solidFill>
              <a:effectLst/>
              <a:uFillTx/>
              <a:latin typeface="Calibri"/>
            </a:endParaRPr>
          </a:p>
        </p:txBody>
      </p:sp>
      <p:sp>
        <p:nvSpPr>
          <p:cNvPr id="179" name="PlaceHolder 2"/>
          <p:cNvSpPr>
            <a:spLocks noGrp="1"/>
          </p:cNvSpPr>
          <p:nvPr>
            <p:ph/>
          </p:nvPr>
        </p:nvSpPr>
        <p:spPr>
          <a:xfrm>
            <a:off x="695160" y="1825560"/>
            <a:ext cx="10801080" cy="435096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Mädchen häufiger betroffen </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Jungen offenbaren seltener und sprechen später darüber</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nicht-binäre/trans Jugendliche haben hohes Risiko und </a:t>
            </a:r>
            <a:br>
              <a:rPr sz="2400"/>
            </a:br>
            <a:r>
              <a:rPr lang="de-DE" sz="2400" b="0" u="none" strike="noStrike">
                <a:solidFill>
                  <a:schemeClr val="dk2"/>
                </a:solidFill>
                <a:effectLst/>
                <a:uFillTx/>
                <a:latin typeface="Calibri"/>
                <a:ea typeface="Calibri"/>
              </a:rPr>
              <a:t>hohe Barrieren für Offenlegung</a:t>
            </a:r>
            <a:endParaRPr lang="en-US" sz="2400" b="0" u="none" strike="noStrike">
              <a:solidFill>
                <a:schemeClr val="dk2"/>
              </a:solidFill>
              <a:effectLst/>
              <a:uFillTx/>
              <a:latin typeface="Calibri"/>
            </a:endParaRPr>
          </a:p>
          <a:p>
            <a:pPr indent="0" algn="l" defTabSz="914400">
              <a:lnSpc>
                <a:spcPct val="120000"/>
              </a:lnSpc>
              <a:spcBef>
                <a:spcPts val="1001"/>
              </a:spcBef>
              <a:buNone/>
            </a:pPr>
            <a:endParaRPr lang="en-US" sz="2400" b="0" u="none" strike="noStrike">
              <a:solidFill>
                <a:schemeClr val="dk2"/>
              </a:solidFill>
              <a:effectLst/>
              <a:uFillTx/>
              <a:latin typeface="Calibri"/>
            </a:endParaRPr>
          </a:p>
        </p:txBody>
      </p:sp>
      <p:sp>
        <p:nvSpPr>
          <p:cNvPr id="4" name="PlaceHolder 3"/>
          <p:cNvSpPr>
            <a:spLocks noGrp="1"/>
          </p:cNvSpPr>
          <p:nvPr>
            <p:ph type="sldNum" idx="4"/>
          </p:nvPr>
        </p:nvSpPr>
        <p:spPr/>
        <p:txBody>
          <a:bodyPr/>
          <a:lstStyle/>
          <a:p>
            <a:fld id="{D6688790-6A0D-4D23-84B3-012B98675FCC}" type="slidenum">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Bedeutung für Lehrkräfte</a:t>
            </a:r>
            <a:endParaRPr lang="en-US" sz="4400" b="0" u="none" strike="noStrike">
              <a:solidFill>
                <a:schemeClr val="accent1"/>
              </a:solidFill>
              <a:effectLst/>
              <a:uFillTx/>
              <a:latin typeface="Calibri"/>
            </a:endParaRPr>
          </a:p>
        </p:txBody>
      </p:sp>
      <p:sp>
        <p:nvSpPr>
          <p:cNvPr id="181" name="PlaceHolder 2"/>
          <p:cNvSpPr>
            <a:spLocks noGrp="1"/>
          </p:cNvSpPr>
          <p:nvPr>
            <p:ph/>
          </p:nvPr>
        </p:nvSpPr>
        <p:spPr>
          <a:xfrm>
            <a:off x="695160" y="1825560"/>
            <a:ext cx="10801080" cy="4350960"/>
          </a:xfrm>
          <a:prstGeom prst="rect">
            <a:avLst/>
          </a:prstGeom>
          <a:noFill/>
          <a:ln w="0">
            <a:noFill/>
          </a:ln>
        </p:spPr>
        <p:txBody>
          <a:bodyPr lIns="91440" tIns="45720" rIns="91440" bIns="45720" anchor="t">
            <a:noAutofit/>
          </a:bodyPr>
          <a:lstStyle/>
          <a:p>
            <a:pPr marL="342000" indent="-342000" algn="l" defTabSz="914400">
              <a:lnSpc>
                <a:spcPct val="11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Offenbarungen erfolgen oft nicht direkt </a:t>
            </a:r>
            <a:endParaRPr lang="en-US" sz="24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Schweigen häufig Schutzmechanismus </a:t>
            </a:r>
            <a:endParaRPr lang="en-US" sz="24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Reaktionen auf erste Andeutungen sind entscheidend für </a:t>
            </a:r>
            <a:br>
              <a:rPr sz="2400"/>
            </a:br>
            <a:r>
              <a:rPr lang="de-DE" sz="2400" b="0" u="none" strike="noStrike">
                <a:solidFill>
                  <a:schemeClr val="dk2"/>
                </a:solidFill>
                <a:effectLst/>
                <a:uFillTx/>
                <a:latin typeface="Calibri"/>
                <a:ea typeface="Calibri"/>
              </a:rPr>
              <a:t>weiteres Vertrauen </a:t>
            </a:r>
            <a:endParaRPr lang="en-US" sz="2400" b="0" u="none" strike="noStrike">
              <a:solidFill>
                <a:schemeClr val="dk2"/>
              </a:solidFill>
              <a:effectLst/>
              <a:uFillTx/>
              <a:latin typeface="Calibri"/>
            </a:endParaRPr>
          </a:p>
          <a:p>
            <a:pPr indent="0" algn="l" defTabSz="914400">
              <a:lnSpc>
                <a:spcPct val="110000"/>
              </a:lnSpc>
              <a:spcBef>
                <a:spcPts val="1001"/>
              </a:spcBef>
              <a:buNone/>
            </a:pPr>
            <a:endParaRPr lang="en-US" sz="2800" b="0" u="none" strike="noStrike">
              <a:solidFill>
                <a:schemeClr val="dk2"/>
              </a:solidFill>
              <a:effectLst/>
              <a:uFillTx/>
              <a:latin typeface="Calibri"/>
            </a:endParaRPr>
          </a:p>
          <a:p>
            <a:pPr indent="0" algn="l" defTabSz="914400">
              <a:lnSpc>
                <a:spcPct val="110000"/>
              </a:lnSpc>
              <a:spcBef>
                <a:spcPts val="1001"/>
              </a:spcBef>
              <a:buNone/>
            </a:pPr>
            <a:endParaRPr lang="en-US" sz="2800" b="0" u="none" strike="noStrike">
              <a:solidFill>
                <a:schemeClr val="dk2"/>
              </a:solidFill>
              <a:effectLst/>
              <a:uFillTx/>
              <a:latin typeface="Calibri"/>
            </a:endParaRPr>
          </a:p>
        </p:txBody>
      </p:sp>
      <p:pic>
        <p:nvPicPr>
          <p:cNvPr id="182" name="Grafik 4"/>
          <p:cNvPicPr/>
          <p:nvPr/>
        </p:nvPicPr>
        <p:blipFill>
          <a:blip r:embed="rId2"/>
          <a:stretch/>
        </p:blipFill>
        <p:spPr>
          <a:xfrm>
            <a:off x="-718920" y="3124080"/>
            <a:ext cx="11933280" cy="4466520"/>
          </a:xfrm>
          <a:prstGeom prst="rect">
            <a:avLst/>
          </a:prstGeom>
          <a:noFill/>
          <a:ln w="0">
            <a:noFill/>
          </a:ln>
        </p:spPr>
      </p:pic>
      <p:sp>
        <p:nvSpPr>
          <p:cNvPr id="183" name="Textfeld 5"/>
          <p:cNvSpPr/>
          <p:nvPr/>
        </p:nvSpPr>
        <p:spPr>
          <a:xfrm>
            <a:off x="808560" y="4730400"/>
            <a:ext cx="8878680" cy="144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tabLst>
                <a:tab pos="0" algn="l"/>
              </a:tabLst>
            </a:pPr>
            <a:r>
              <a:rPr lang="de-DE" sz="2200" b="0" i="1" u="none" strike="noStrike">
                <a:solidFill>
                  <a:schemeClr val="dk2"/>
                </a:solidFill>
                <a:effectLst/>
                <a:uFillTx/>
                <a:latin typeface="Wingdings"/>
                <a:ea typeface="Calibri"/>
              </a:rPr>
              <a:t></a:t>
            </a:r>
            <a:r>
              <a:rPr lang="de-DE" sz="2200" b="0" i="1" u="none" strike="noStrike">
                <a:solidFill>
                  <a:schemeClr val="dk2"/>
                </a:solidFill>
                <a:effectLst/>
                <a:uFillTx/>
                <a:latin typeface="Calibri"/>
                <a:ea typeface="Calibri"/>
              </a:rPr>
              <a:t> Sensibilisierung, Wissen um Dynamiken und eine klare Haltung können dazu beitragen, dass Jugendliche sich ernst genommen fühlen, Vertrauen entwickeln und Unterstützung erhalten. </a:t>
            </a:r>
            <a:endParaRPr lang="de-DE" sz="2200" b="0" u="none" strike="noStrike">
              <a:solidFill>
                <a:srgbClr val="000000"/>
              </a:solidFill>
              <a:effectLst/>
              <a:uFillTx/>
              <a:latin typeface="Calibri"/>
            </a:endParaRPr>
          </a:p>
          <a:p>
            <a:pPr defTabSz="457200">
              <a:lnSpc>
                <a:spcPct val="100000"/>
              </a:lnSpc>
              <a:tabLst>
                <a:tab pos="0" algn="l"/>
              </a:tabLst>
            </a:pPr>
            <a:endParaRPr lang="de-DE" sz="2200" b="0" u="none" strike="noStrike">
              <a:solidFill>
                <a:srgbClr val="000000"/>
              </a:solidFill>
              <a:effectLst/>
              <a:uFillTx/>
              <a:latin typeface="Calibri"/>
            </a:endParaRPr>
          </a:p>
        </p:txBody>
      </p:sp>
      <p:sp>
        <p:nvSpPr>
          <p:cNvPr id="4" name="PlaceHolder 3"/>
          <p:cNvSpPr>
            <a:spLocks noGrp="1"/>
          </p:cNvSpPr>
          <p:nvPr>
            <p:ph type="sldNum" idx="5"/>
          </p:nvPr>
        </p:nvSpPr>
        <p:spPr/>
        <p:txBody>
          <a:bodyPr/>
          <a:lstStyle/>
          <a:p>
            <a:fld id="{1B253978-6FEC-40E9-897F-8E1820EB23B5}" type="slidenum">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rmAutofit/>
          </a:bodyPr>
          <a:lstStyle/>
          <a:p>
            <a:pPr indent="0" algn="l" defTabSz="914400">
              <a:lnSpc>
                <a:spcPct val="90000"/>
              </a:lnSpc>
              <a:buNone/>
            </a:pPr>
            <a:r>
              <a:rPr lang="de-DE" sz="4400" b="0" u="none" strike="noStrike">
                <a:solidFill>
                  <a:schemeClr val="accent1"/>
                </a:solidFill>
                <a:effectLst/>
                <a:uFillTx/>
                <a:latin typeface="Calibri"/>
              </a:rPr>
              <a:t>Reflexion zum Erleben von Gewalt</a:t>
            </a:r>
            <a:endParaRPr lang="en-US" sz="4400" b="0" u="none" strike="noStrike">
              <a:solidFill>
                <a:schemeClr val="accent1"/>
              </a:solidFill>
              <a:effectLst/>
              <a:uFillTx/>
              <a:latin typeface="Calibri"/>
            </a:endParaRPr>
          </a:p>
        </p:txBody>
      </p:sp>
      <p:sp>
        <p:nvSpPr>
          <p:cNvPr id="185" name="Textfeld 4"/>
          <p:cNvSpPr/>
          <p:nvPr/>
        </p:nvSpPr>
        <p:spPr>
          <a:xfrm>
            <a:off x="1401120" y="2055600"/>
            <a:ext cx="4094280" cy="149544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396000" rIns="180000" bIns="180000" anchor="t">
            <a:noAutofit/>
          </a:bodyPr>
          <a:lstStyle/>
          <a:p>
            <a:pPr algn="ctr" defTabSz="457200">
              <a:lnSpc>
                <a:spcPct val="100000"/>
              </a:lnSpc>
            </a:pPr>
            <a:r>
              <a:rPr lang="de-DE" sz="2400" b="1" u="none" strike="noStrike">
                <a:solidFill>
                  <a:schemeClr val="dk2"/>
                </a:solidFill>
                <a:effectLst/>
                <a:uFillTx/>
                <a:latin typeface="Calibri"/>
                <a:ea typeface="Calibri"/>
              </a:rPr>
              <a:t>Macht- und </a:t>
            </a:r>
            <a:br>
              <a:rPr sz="2400"/>
            </a:br>
            <a:r>
              <a:rPr lang="de-DE" sz="2400" b="1" u="none" strike="noStrike">
                <a:solidFill>
                  <a:schemeClr val="dk2"/>
                </a:solidFill>
                <a:effectLst/>
                <a:uFillTx/>
                <a:latin typeface="Calibri"/>
                <a:ea typeface="Calibri"/>
              </a:rPr>
              <a:t>Abhängigkeitsverhältnisse </a:t>
            </a:r>
            <a:endParaRPr lang="de-DE" sz="2400" b="0" u="none" strike="noStrike">
              <a:solidFill>
                <a:srgbClr val="000000"/>
              </a:solidFill>
              <a:effectLst/>
              <a:uFillTx/>
              <a:latin typeface="Calibri"/>
            </a:endParaRPr>
          </a:p>
        </p:txBody>
      </p:sp>
      <p:sp>
        <p:nvSpPr>
          <p:cNvPr id="186" name="Textfeld 5"/>
          <p:cNvSpPr/>
          <p:nvPr/>
        </p:nvSpPr>
        <p:spPr>
          <a:xfrm>
            <a:off x="6228720" y="2055600"/>
            <a:ext cx="4094280" cy="149544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396000" rIns="180000" bIns="180000" anchor="t">
            <a:noAutofit/>
          </a:bodyPr>
          <a:lstStyle/>
          <a:p>
            <a:pPr algn="ctr" defTabSz="457200">
              <a:lnSpc>
                <a:spcPct val="100000"/>
              </a:lnSpc>
            </a:pPr>
            <a:r>
              <a:rPr lang="de-DE" sz="2400" b="1" u="none" strike="noStrike">
                <a:solidFill>
                  <a:schemeClr val="dk2"/>
                </a:solidFill>
                <a:effectLst/>
                <a:uFillTx/>
                <a:latin typeface="Calibri"/>
                <a:ea typeface="Calibri"/>
              </a:rPr>
              <a:t>Deutungsmöglich-</a:t>
            </a:r>
            <a:br>
              <a:rPr sz="2400"/>
            </a:br>
            <a:r>
              <a:rPr lang="de-DE" sz="2400" b="1" u="none" strike="noStrike">
                <a:solidFill>
                  <a:schemeClr val="dk2"/>
                </a:solidFill>
                <a:effectLst/>
                <a:uFillTx/>
                <a:latin typeface="Calibri"/>
                <a:ea typeface="Calibri"/>
              </a:rPr>
              <a:t>keiten des Erlebten </a:t>
            </a:r>
            <a:endParaRPr lang="de-DE" sz="2400" b="0" u="none" strike="noStrike">
              <a:solidFill>
                <a:srgbClr val="000000"/>
              </a:solidFill>
              <a:effectLst/>
              <a:uFillTx/>
              <a:latin typeface="Calibri"/>
            </a:endParaRPr>
          </a:p>
        </p:txBody>
      </p:sp>
      <p:sp>
        <p:nvSpPr>
          <p:cNvPr id="187" name="Textfeld 2"/>
          <p:cNvSpPr/>
          <p:nvPr/>
        </p:nvSpPr>
        <p:spPr>
          <a:xfrm>
            <a:off x="3839400" y="4228920"/>
            <a:ext cx="4094280" cy="149544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396000" rIns="180000" bIns="180000" anchor="t">
            <a:noAutofit/>
          </a:bodyPr>
          <a:lstStyle/>
          <a:p>
            <a:pPr algn="ctr" defTabSz="457200">
              <a:lnSpc>
                <a:spcPct val="100000"/>
              </a:lnSpc>
            </a:pPr>
            <a:r>
              <a:rPr lang="de-DE" sz="2400" b="1" u="none" strike="noStrike">
                <a:solidFill>
                  <a:schemeClr val="dk2"/>
                </a:solidFill>
                <a:effectLst/>
                <a:uFillTx/>
                <a:latin typeface="Calibri"/>
                <a:ea typeface="Calibri"/>
              </a:rPr>
              <a:t>Risiken und Hürden für Offenbarung</a:t>
            </a:r>
            <a:endParaRPr lang="de-DE" sz="2400" b="0" u="none" strike="noStrike">
              <a:solidFill>
                <a:srgbClr val="000000"/>
              </a:solidFill>
              <a:effectLst/>
              <a:uFillTx/>
              <a:latin typeface="Calibri"/>
            </a:endParaRPr>
          </a:p>
        </p:txBody>
      </p:sp>
      <p:sp>
        <p:nvSpPr>
          <p:cNvPr id="3" name="PlaceHolder 2"/>
          <p:cNvSpPr>
            <a:spLocks noGrp="1"/>
          </p:cNvSpPr>
          <p:nvPr>
            <p:ph type="sldNum" idx="4"/>
          </p:nvPr>
        </p:nvSpPr>
        <p:spPr/>
        <p:txBody>
          <a:bodyPr/>
          <a:lstStyle/>
          <a:p>
            <a:fld id="{73869945-45FA-41C9-9059-70832B400EB5}" type="slidenum">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p:cNvSpPr>
          <p:nvPr>
            <p:ph type="sldNum" idx="29"/>
          </p:nvPr>
        </p:nvSpPr>
        <p:spPr>
          <a:xfrm>
            <a:off x="10785960" y="6356520"/>
            <a:ext cx="710280" cy="364680"/>
          </a:xfrm>
          <a:prstGeom prst="rect">
            <a:avLst/>
          </a:prstGeom>
          <a:noFill/>
          <a:ln w="0">
            <a:noFill/>
          </a:ln>
        </p:spPr>
        <p:txBody>
          <a:bodyPr lIns="72000" tIns="72000" rIns="72000" bIns="72000" anchor="ctr">
            <a:noAutofit/>
          </a:bodyPr>
          <a:lstStyle>
            <a:lvl1pPr indent="0" algn="r" defTabSz="457200">
              <a:lnSpc>
                <a:spcPct val="100000"/>
              </a:lnSpc>
              <a:buNone/>
              <a:defRPr lang="de-DE" sz="1000" b="0" u="none" strike="noStrike">
                <a:solidFill>
                  <a:schemeClr val="dk2"/>
                </a:solidFill>
                <a:effectLst/>
                <a:uFillTx/>
                <a:latin typeface="Calibri"/>
              </a:defRPr>
            </a:lvl1pPr>
          </a:lstStyle>
          <a:p>
            <a:pPr indent="0" algn="r" defTabSz="457200">
              <a:lnSpc>
                <a:spcPct val="100000"/>
              </a:lnSpc>
              <a:buNone/>
            </a:pPr>
            <a:fld id="{05923A4B-17A5-48BF-8C51-85921A25438F}" type="slidenum">
              <a:rPr lang="de-DE" sz="1000" b="0" u="none" strike="noStrike">
                <a:solidFill>
                  <a:schemeClr val="dk2"/>
                </a:solidFill>
                <a:effectLst/>
                <a:uFillTx/>
                <a:latin typeface="Calibri"/>
              </a:rPr>
              <a:t>46</a:t>
            </a:fld>
            <a:endParaRPr lang="de-DE" sz="1000" b="0" u="none" strike="noStrike">
              <a:solidFill>
                <a:srgbClr val="000000"/>
              </a:solidFill>
              <a:effectLst/>
              <a:uFillTx/>
              <a:latin typeface="Calibri"/>
            </a:endParaRPr>
          </a:p>
        </p:txBody>
      </p:sp>
      <p:sp>
        <p:nvSpPr>
          <p:cNvPr id="189" name="Titel 1"/>
          <p:cNvSpPr/>
          <p:nvPr/>
        </p:nvSpPr>
        <p:spPr>
          <a:xfrm>
            <a:off x="1187640" y="1801800"/>
            <a:ext cx="9721800" cy="2401920"/>
          </a:xfrm>
          <a:prstGeom prst="rect">
            <a:avLst/>
          </a:prstGeom>
          <a:noFill/>
          <a:ln w="0">
            <a:noFill/>
          </a:ln>
        </p:spPr>
        <p:style>
          <a:lnRef idx="0">
            <a:scrgbClr r="0" g="0" b="0"/>
          </a:lnRef>
          <a:fillRef idx="0">
            <a:scrgbClr r="0" g="0" b="0"/>
          </a:fillRef>
          <a:effectRef idx="0">
            <a:scrgbClr r="0" g="0" b="0"/>
          </a:effectRef>
          <a:fontRef idx="minor"/>
        </p:style>
        <p:txBody>
          <a:bodyPr anchor="b">
            <a:normAutofit/>
          </a:bodyPr>
          <a:lstStyle/>
          <a:p>
            <a:pPr algn="ctr" defTabSz="914400">
              <a:lnSpc>
                <a:spcPct val="90000"/>
              </a:lnSpc>
            </a:pPr>
            <a:r>
              <a:rPr lang="de-DE" sz="6000" b="0" u="none" strike="noStrike">
                <a:solidFill>
                  <a:schemeClr val="dk2"/>
                </a:solidFill>
                <a:effectLst/>
                <a:uFillTx/>
                <a:latin typeface="Calibri"/>
              </a:rPr>
              <a:t>Grundlagen der </a:t>
            </a:r>
            <a:endParaRPr lang="de-DE" sz="6000" b="0" u="none" strike="noStrike">
              <a:solidFill>
                <a:srgbClr val="000000"/>
              </a:solidFill>
              <a:effectLst/>
              <a:uFillTx/>
              <a:latin typeface="Calibri"/>
            </a:endParaRPr>
          </a:p>
          <a:p>
            <a:pPr algn="ctr" defTabSz="914400">
              <a:lnSpc>
                <a:spcPct val="90000"/>
              </a:lnSpc>
            </a:pPr>
            <a:r>
              <a:rPr lang="de-DE" sz="6000" b="0" u="none" strike="noStrike">
                <a:solidFill>
                  <a:schemeClr val="dk2"/>
                </a:solidFill>
                <a:effectLst/>
                <a:uFillTx/>
                <a:latin typeface="Calibri"/>
              </a:rPr>
              <a:t>schulischen Intervention</a:t>
            </a:r>
            <a:endParaRPr lang="de-DE" sz="6000" b="0" u="none" strike="noStrike">
              <a:solidFill>
                <a:srgbClr val="000000"/>
              </a:solidFill>
              <a:effectLst/>
              <a:uFillTx/>
              <a:latin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Textfeld 9"/>
          <p:cNvSpPr/>
          <p:nvPr/>
        </p:nvSpPr>
        <p:spPr>
          <a:xfrm>
            <a:off x="776520" y="2107080"/>
            <a:ext cx="10653120" cy="2643480"/>
          </a:xfrm>
          <a:prstGeom prst="rect">
            <a:avLst/>
          </a:prstGeom>
          <a:solidFill>
            <a:schemeClr val="bg1"/>
          </a:solidFill>
          <a:ln w="152400" cap="sq">
            <a:solidFill>
              <a:srgbClr val="F2E946"/>
            </a:solidFill>
            <a:miter/>
          </a:ln>
        </p:spPr>
        <p:style>
          <a:lnRef idx="0">
            <a:scrgbClr r="0" g="0" b="0"/>
          </a:lnRef>
          <a:fillRef idx="0">
            <a:scrgbClr r="0" g="0" b="0"/>
          </a:fillRef>
          <a:effectRef idx="0">
            <a:scrgbClr r="0" g="0" b="0"/>
          </a:effectRef>
          <a:fontRef idx="minor"/>
        </p:style>
        <p:txBody>
          <a:bodyPr lIns="180000" tIns="180000" rIns="180000" bIns="180000" anchor="ctr">
            <a:noAutofit/>
          </a:bodyPr>
          <a:lstStyle/>
          <a:p>
            <a:pPr algn="ctr" defTabSz="457200">
              <a:lnSpc>
                <a:spcPct val="100000"/>
              </a:lnSpc>
              <a:tabLst>
                <a:tab pos="0" algn="l"/>
              </a:tabLst>
            </a:pPr>
            <a:r>
              <a:rPr lang="de-DE" sz="4400" b="0" u="none" strike="noStrike">
                <a:solidFill>
                  <a:schemeClr val="accent1"/>
                </a:solidFill>
                <a:effectLst/>
                <a:uFillTx/>
                <a:latin typeface="Calibri"/>
                <a:ea typeface="Calibri"/>
              </a:rPr>
              <a:t>Was bedeutet das Wissen um die Offenbarungsbereitschaft für das Anvertrauen von Jugendlichen in Schule? </a:t>
            </a:r>
            <a:endParaRPr lang="de-DE" sz="4400" b="0" u="none" strike="noStrike">
              <a:solidFill>
                <a:srgbClr val="000000"/>
              </a:solidFill>
              <a:effectLst/>
              <a:uFillTx/>
              <a:latin typeface="Calibri"/>
            </a:endParaRPr>
          </a:p>
        </p:txBody>
      </p:sp>
      <p:sp>
        <p:nvSpPr>
          <p:cNvPr id="2" name="PlaceHolder 1"/>
          <p:cNvSpPr>
            <a:spLocks noGrp="1"/>
          </p:cNvSpPr>
          <p:nvPr>
            <p:ph type="sldNum" idx="3"/>
          </p:nvPr>
        </p:nvSpPr>
        <p:spPr/>
        <p:txBody>
          <a:bodyPr/>
          <a:lstStyle/>
          <a:p>
            <a:fld id="{549758A9-0072-4E31-99E5-4EAD7916108D}" type="slidenum">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rmAutofit/>
          </a:bodyPr>
          <a:lstStyle/>
          <a:p>
            <a:pPr indent="0" algn="l" defTabSz="914400">
              <a:lnSpc>
                <a:spcPct val="90000"/>
              </a:lnSpc>
              <a:buNone/>
            </a:pPr>
            <a:r>
              <a:rPr lang="de-DE" sz="4400" b="0" u="none" strike="noStrike">
                <a:solidFill>
                  <a:schemeClr val="accent1"/>
                </a:solidFill>
                <a:effectLst/>
                <a:uFillTx/>
                <a:latin typeface="Calibri"/>
                <a:ea typeface="Calibri"/>
              </a:rPr>
              <a:t>Schule als zentraler Ort für Erstgespräch</a:t>
            </a:r>
            <a:endParaRPr lang="en-US" sz="4400" b="0" u="none" strike="noStrike">
              <a:solidFill>
                <a:schemeClr val="accent1"/>
              </a:solidFill>
              <a:effectLst/>
              <a:uFillTx/>
              <a:latin typeface="Calibri"/>
            </a:endParaRPr>
          </a:p>
        </p:txBody>
      </p:sp>
      <p:sp>
        <p:nvSpPr>
          <p:cNvPr id="192" name="Textfeld 4"/>
          <p:cNvSpPr/>
          <p:nvPr/>
        </p:nvSpPr>
        <p:spPr>
          <a:xfrm>
            <a:off x="804600" y="1870200"/>
            <a:ext cx="3236760" cy="28738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540000" rIns="180000" bIns="180000" anchor="t">
            <a:noAutofit/>
          </a:bodyPr>
          <a:lstStyle/>
          <a:p>
            <a:pPr algn="ctr" defTabSz="457200">
              <a:lnSpc>
                <a:spcPct val="100000"/>
              </a:lnSpc>
            </a:pPr>
            <a:r>
              <a:rPr lang="de-DE" sz="2400" b="1" u="none" strike="noStrike">
                <a:solidFill>
                  <a:schemeClr val="dk2"/>
                </a:solidFill>
                <a:effectLst/>
                <a:uFillTx/>
                <a:latin typeface="Calibri"/>
                <a:ea typeface="Calibri"/>
              </a:rPr>
              <a:t>Kontinuität</a:t>
            </a:r>
            <a:endParaRPr lang="de-DE" sz="2400" b="0" u="none" strike="noStrike">
              <a:solidFill>
                <a:srgbClr val="000000"/>
              </a:solidFill>
              <a:effectLst/>
              <a:uFillTx/>
              <a:latin typeface="Calibri"/>
            </a:endParaRPr>
          </a:p>
          <a:p>
            <a:pPr algn="ctr" defTabSz="457200">
              <a:lnSpc>
                <a:spcPct val="100000"/>
              </a:lnSpc>
            </a:pPr>
            <a:endParaRPr lang="de-DE" sz="2400" b="0" u="none" strike="noStrike">
              <a:solidFill>
                <a:srgbClr val="000000"/>
              </a:solidFill>
              <a:effectLst/>
              <a:uFillTx/>
              <a:latin typeface="Calibri"/>
            </a:endParaRPr>
          </a:p>
          <a:p>
            <a:pPr algn="ctr" defTabSz="457200">
              <a:lnSpc>
                <a:spcPct val="100000"/>
              </a:lnSpc>
            </a:pPr>
            <a:r>
              <a:rPr lang="de-DE" sz="2000" b="0" u="none" strike="noStrike">
                <a:solidFill>
                  <a:schemeClr val="dk2"/>
                </a:solidFill>
                <a:effectLst/>
                <a:uFillTx/>
                <a:latin typeface="Calibri"/>
                <a:ea typeface="Calibri"/>
              </a:rPr>
              <a:t>Regelmäßiger Kontakt </a:t>
            </a:r>
            <a:br>
              <a:rPr sz="2000"/>
            </a:br>
            <a:r>
              <a:rPr lang="de-DE" sz="2000" b="0" u="none" strike="noStrike">
                <a:solidFill>
                  <a:schemeClr val="dk2"/>
                </a:solidFill>
                <a:effectLst/>
                <a:uFillTx/>
                <a:latin typeface="Calibri"/>
                <a:ea typeface="Calibri"/>
              </a:rPr>
              <a:t>über lange Zeiträume und Entwicklungsphasen</a:t>
            </a:r>
            <a:endParaRPr lang="de-DE" sz="2000" b="0" u="none" strike="noStrike">
              <a:solidFill>
                <a:srgbClr val="000000"/>
              </a:solidFill>
              <a:effectLst/>
              <a:uFillTx/>
              <a:latin typeface="Calibri"/>
            </a:endParaRPr>
          </a:p>
          <a:p>
            <a:pPr algn="ctr" defTabSz="457200">
              <a:lnSpc>
                <a:spcPct val="100000"/>
              </a:lnSpc>
            </a:pPr>
            <a:endParaRPr lang="de-DE" sz="2800" b="0" u="none" strike="noStrike">
              <a:solidFill>
                <a:srgbClr val="000000"/>
              </a:solidFill>
              <a:effectLst/>
              <a:uFillTx/>
              <a:latin typeface="Calibri"/>
            </a:endParaRPr>
          </a:p>
        </p:txBody>
      </p:sp>
      <p:sp>
        <p:nvSpPr>
          <p:cNvPr id="193" name="Textfeld 5"/>
          <p:cNvSpPr/>
          <p:nvPr/>
        </p:nvSpPr>
        <p:spPr>
          <a:xfrm>
            <a:off x="4372200" y="1870200"/>
            <a:ext cx="3236760" cy="28738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540000" rIns="180000" bIns="180000" anchor="t">
            <a:noAutofit/>
          </a:bodyPr>
          <a:lstStyle/>
          <a:p>
            <a:pPr algn="ctr" defTabSz="457200">
              <a:lnSpc>
                <a:spcPct val="100000"/>
              </a:lnSpc>
            </a:pPr>
            <a:r>
              <a:rPr lang="de-DE" sz="2400" b="1" u="none" strike="noStrike">
                <a:solidFill>
                  <a:schemeClr val="dk2"/>
                </a:solidFill>
                <a:effectLst/>
                <a:uFillTx/>
                <a:latin typeface="Calibri"/>
                <a:ea typeface="Calibri"/>
              </a:rPr>
              <a:t>Niedrigschwelligkeit</a:t>
            </a:r>
            <a:endParaRPr lang="de-DE" sz="2400" b="0" u="none" strike="noStrike">
              <a:solidFill>
                <a:srgbClr val="000000"/>
              </a:solidFill>
              <a:effectLst/>
              <a:uFillTx/>
              <a:latin typeface="Calibri"/>
            </a:endParaRPr>
          </a:p>
          <a:p>
            <a:pPr algn="ctr" defTabSz="457200">
              <a:lnSpc>
                <a:spcPct val="100000"/>
              </a:lnSpc>
            </a:pPr>
            <a:endParaRPr lang="de-DE" sz="2400" b="0" u="none" strike="noStrike">
              <a:solidFill>
                <a:srgbClr val="000000"/>
              </a:solidFill>
              <a:effectLst/>
              <a:uFillTx/>
              <a:latin typeface="Calibri"/>
            </a:endParaRPr>
          </a:p>
          <a:p>
            <a:pPr algn="ctr" defTabSz="457200">
              <a:lnSpc>
                <a:spcPct val="100000"/>
              </a:lnSpc>
            </a:pPr>
            <a:r>
              <a:rPr lang="de-DE" sz="2000" b="0" u="none" strike="noStrike">
                <a:solidFill>
                  <a:schemeClr val="dk2"/>
                </a:solidFill>
                <a:effectLst/>
                <a:uFillTx/>
                <a:latin typeface="Calibri"/>
                <a:ea typeface="Calibri"/>
              </a:rPr>
              <a:t>Keine zusätzlichen Hürden – Lehrkräfte sind täglich präsent und erreichbar</a:t>
            </a:r>
            <a:endParaRPr lang="de-DE" sz="2000" b="0" u="none" strike="noStrike">
              <a:solidFill>
                <a:srgbClr val="000000"/>
              </a:solidFill>
              <a:effectLst/>
              <a:uFillTx/>
              <a:latin typeface="Calibri"/>
            </a:endParaRPr>
          </a:p>
        </p:txBody>
      </p:sp>
      <p:sp>
        <p:nvSpPr>
          <p:cNvPr id="194" name="Textfeld 2"/>
          <p:cNvSpPr/>
          <p:nvPr/>
        </p:nvSpPr>
        <p:spPr>
          <a:xfrm>
            <a:off x="7939800" y="1870200"/>
            <a:ext cx="3284280" cy="2873880"/>
          </a:xfrm>
          <a:prstGeom prst="rect">
            <a:avLst/>
          </a:prstGeom>
          <a:solidFill>
            <a:schemeClr val="bg2"/>
          </a:solidFill>
          <a:ln w="152400" cap="sq">
            <a:solidFill>
              <a:srgbClr val="087EB5"/>
            </a:solidFill>
            <a:miter/>
          </a:ln>
        </p:spPr>
        <p:style>
          <a:lnRef idx="0">
            <a:scrgbClr r="0" g="0" b="0"/>
          </a:lnRef>
          <a:fillRef idx="0">
            <a:scrgbClr r="0" g="0" b="0"/>
          </a:fillRef>
          <a:effectRef idx="0">
            <a:scrgbClr r="0" g="0" b="0"/>
          </a:effectRef>
          <a:fontRef idx="minor"/>
        </p:style>
        <p:txBody>
          <a:bodyPr lIns="180000" tIns="324000" rIns="180000" bIns="180000" anchor="t">
            <a:noAutofit/>
          </a:bodyPr>
          <a:lstStyle/>
          <a:p>
            <a:pPr algn="ctr" defTabSz="457200">
              <a:lnSpc>
                <a:spcPct val="100000"/>
              </a:lnSpc>
            </a:pPr>
            <a:r>
              <a:rPr lang="de-DE" sz="2400" b="1" u="none" strike="noStrike">
                <a:solidFill>
                  <a:schemeClr val="dk2"/>
                </a:solidFill>
                <a:effectLst/>
                <a:uFillTx/>
                <a:latin typeface="Calibri"/>
                <a:ea typeface="Calibri"/>
              </a:rPr>
              <a:t>Wahrnehmung </a:t>
            </a:r>
            <a:br>
              <a:rPr sz="2400"/>
            </a:br>
            <a:r>
              <a:rPr lang="de-DE" sz="2400" b="1" u="none" strike="noStrike">
                <a:solidFill>
                  <a:schemeClr val="dk2"/>
                </a:solidFill>
                <a:effectLst/>
                <a:uFillTx/>
                <a:latin typeface="Calibri"/>
                <a:ea typeface="Calibri"/>
              </a:rPr>
              <a:t>im Kontext</a:t>
            </a:r>
            <a:endParaRPr lang="de-DE" sz="2400" b="0" u="none" strike="noStrike">
              <a:solidFill>
                <a:srgbClr val="000000"/>
              </a:solidFill>
              <a:effectLst/>
              <a:uFillTx/>
              <a:latin typeface="Calibri"/>
            </a:endParaRPr>
          </a:p>
          <a:p>
            <a:pPr algn="ctr" defTabSz="457200">
              <a:lnSpc>
                <a:spcPct val="100000"/>
              </a:lnSpc>
            </a:pPr>
            <a:endParaRPr lang="de-DE" sz="1400" b="0" u="none" strike="noStrike">
              <a:solidFill>
                <a:srgbClr val="000000"/>
              </a:solidFill>
              <a:effectLst/>
              <a:uFillTx/>
              <a:latin typeface="Calibri"/>
            </a:endParaRPr>
          </a:p>
          <a:p>
            <a:pPr algn="ctr" defTabSz="457200">
              <a:lnSpc>
                <a:spcPct val="100000"/>
              </a:lnSpc>
            </a:pPr>
            <a:r>
              <a:rPr lang="de-DE" sz="2000" b="0" u="none" strike="noStrike">
                <a:solidFill>
                  <a:schemeClr val="dk2"/>
                </a:solidFill>
                <a:effectLst/>
                <a:uFillTx/>
                <a:latin typeface="Calibri"/>
                <a:ea typeface="Calibri"/>
              </a:rPr>
              <a:t>Veränderungen im Verhalten, Leistung und Lebensumfeld werden sichtbar</a:t>
            </a:r>
            <a:endParaRPr lang="de-DE" sz="2000" b="0" u="none" strike="noStrike">
              <a:solidFill>
                <a:srgbClr val="000000"/>
              </a:solidFill>
              <a:effectLst/>
              <a:uFillTx/>
              <a:latin typeface="Calibri"/>
            </a:endParaRPr>
          </a:p>
        </p:txBody>
      </p:sp>
      <p:pic>
        <p:nvPicPr>
          <p:cNvPr id="195" name="Grafik 9"/>
          <p:cNvPicPr/>
          <p:nvPr/>
        </p:nvPicPr>
        <p:blipFill>
          <a:blip r:embed="rId3"/>
          <a:stretch/>
        </p:blipFill>
        <p:spPr>
          <a:xfrm>
            <a:off x="104760" y="4147920"/>
            <a:ext cx="10072800" cy="3389760"/>
          </a:xfrm>
          <a:prstGeom prst="rect">
            <a:avLst/>
          </a:prstGeom>
          <a:noFill/>
          <a:ln w="0">
            <a:noFill/>
          </a:ln>
        </p:spPr>
      </p:pic>
      <p:sp>
        <p:nvSpPr>
          <p:cNvPr id="196" name="Textfeld 6"/>
          <p:cNvSpPr/>
          <p:nvPr/>
        </p:nvSpPr>
        <p:spPr>
          <a:xfrm>
            <a:off x="1338480" y="5393520"/>
            <a:ext cx="8109000" cy="144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1" i="1" u="none" strike="noStrike">
                <a:solidFill>
                  <a:schemeClr val="dk2"/>
                </a:solidFill>
                <a:effectLst/>
                <a:uFillTx/>
                <a:latin typeface="Calibri"/>
                <a:ea typeface="Calibri"/>
              </a:rPr>
              <a:t>Voraussetzungen: </a:t>
            </a:r>
            <a:r>
              <a:rPr lang="de-DE" sz="2200" b="0" i="1" u="none" strike="noStrike">
                <a:solidFill>
                  <a:schemeClr val="dk2"/>
                </a:solidFill>
                <a:effectLst/>
                <a:uFillTx/>
                <a:latin typeface="Calibri"/>
                <a:ea typeface="Calibri"/>
              </a:rPr>
              <a:t>Bestehende klare Strukturen, sensible Lehr- </a:t>
            </a:r>
            <a:br>
              <a:rPr sz="2200"/>
            </a:br>
            <a:r>
              <a:rPr lang="de-DE" sz="2200" b="0" i="1" u="none" strike="noStrike">
                <a:solidFill>
                  <a:schemeClr val="dk2"/>
                </a:solidFill>
                <a:effectLst/>
                <a:uFillTx/>
                <a:latin typeface="Calibri"/>
                <a:ea typeface="Calibri"/>
              </a:rPr>
              <a:t>und Fachkräfte, Einbettung in verlässliches Hilfenetzwerk </a:t>
            </a:r>
            <a:endParaRPr lang="de-DE" sz="2200" b="0" u="none" strike="noStrike">
              <a:solidFill>
                <a:srgbClr val="000000"/>
              </a:solidFill>
              <a:effectLst/>
              <a:uFillTx/>
              <a:latin typeface="Calibri"/>
            </a:endParaRPr>
          </a:p>
          <a:p>
            <a:pPr defTabSz="457200">
              <a:lnSpc>
                <a:spcPct val="100000"/>
              </a:lnSpc>
            </a:pPr>
            <a:endParaRPr lang="de-DE" sz="2200" b="0" u="none" strike="noStrike">
              <a:solidFill>
                <a:srgbClr val="000000"/>
              </a:solidFill>
              <a:effectLst/>
              <a:uFillTx/>
              <a:latin typeface="Calibri"/>
            </a:endParaRPr>
          </a:p>
          <a:p>
            <a:pPr defTabSz="457200">
              <a:lnSpc>
                <a:spcPct val="100000"/>
              </a:lnSpc>
            </a:pPr>
            <a:endParaRPr lang="de-DE" sz="2200" b="0" u="none" strike="noStrike">
              <a:solidFill>
                <a:srgbClr val="000000"/>
              </a:solidFill>
              <a:effectLst/>
              <a:uFillTx/>
              <a:latin typeface="Calibri"/>
            </a:endParaRPr>
          </a:p>
        </p:txBody>
      </p:sp>
      <p:sp>
        <p:nvSpPr>
          <p:cNvPr id="3" name="PlaceHolder 2"/>
          <p:cNvSpPr>
            <a:spLocks noGrp="1"/>
          </p:cNvSpPr>
          <p:nvPr>
            <p:ph type="sldNum" idx="5"/>
          </p:nvPr>
        </p:nvSpPr>
        <p:spPr/>
        <p:txBody>
          <a:bodyPr/>
          <a:lstStyle/>
          <a:p>
            <a:fld id="{5C89DF5E-CB29-4EBC-8B7C-08E92CD503B8}" type="slidenum">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ea typeface="Calibri"/>
              </a:rPr>
              <a:t>Bedeutung des Erstgespräch</a:t>
            </a:r>
            <a:endParaRPr lang="en-US" sz="4400" b="0" u="none" strike="noStrike">
              <a:solidFill>
                <a:schemeClr val="accent1"/>
              </a:solidFill>
              <a:effectLst/>
              <a:uFillTx/>
              <a:latin typeface="Calibri"/>
            </a:endParaRPr>
          </a:p>
        </p:txBody>
      </p:sp>
      <p:sp>
        <p:nvSpPr>
          <p:cNvPr id="198" name="PlaceHolder 2"/>
          <p:cNvSpPr>
            <a:spLocks noGrp="1"/>
          </p:cNvSpPr>
          <p:nvPr>
            <p:ph/>
          </p:nvPr>
        </p:nvSpPr>
        <p:spPr>
          <a:xfrm>
            <a:off x="695160" y="1825560"/>
            <a:ext cx="10801080" cy="4350960"/>
          </a:xfrm>
          <a:prstGeom prst="rect">
            <a:avLst/>
          </a:prstGeom>
          <a:noFill/>
          <a:ln w="0">
            <a:noFill/>
          </a:ln>
        </p:spPr>
        <p:txBody>
          <a:bodyPr lIns="91440" tIns="45720" rIns="91440" bIns="45720" anchor="t">
            <a:normAutofit/>
          </a:bodyPr>
          <a:lstStyle/>
          <a:p>
            <a:pPr indent="0" algn="l" defTabSz="914400">
              <a:lnSpc>
                <a:spcPct val="90000"/>
              </a:lnSpc>
              <a:spcBef>
                <a:spcPts val="1001"/>
              </a:spcBef>
              <a:buNone/>
              <a:tabLst>
                <a:tab pos="0" algn="l"/>
              </a:tabLst>
            </a:pPr>
            <a:r>
              <a:rPr lang="de-DE" sz="2400" b="1" u="none" strike="noStrike">
                <a:solidFill>
                  <a:schemeClr val="dk2"/>
                </a:solidFill>
                <a:effectLst/>
                <a:uFillTx/>
                <a:latin typeface="Calibri"/>
              </a:rPr>
              <a:t>Was entscheidet?</a:t>
            </a:r>
            <a:endParaRPr lang="en-US" sz="2400" b="0" u="none" strike="noStrike">
              <a:solidFill>
                <a:schemeClr val="dk2"/>
              </a:solidFill>
              <a:effectLst/>
              <a:uFillTx/>
              <a:latin typeface="Calibri"/>
            </a:endParaRPr>
          </a:p>
          <a:p>
            <a:pPr marL="342000" indent="-342000" algn="l" defTabSz="914400">
              <a:lnSpc>
                <a:spcPct val="150000"/>
              </a:lnSpc>
              <a:spcBef>
                <a:spcPts val="1001"/>
              </a:spcBef>
              <a:buClr>
                <a:srgbClr val="192B46"/>
              </a:buClr>
              <a:buFont typeface="Wingdings" charset="2"/>
              <a:buChar char=""/>
              <a:tabLst>
                <a:tab pos="0" algn="l"/>
              </a:tabLst>
            </a:pPr>
            <a:r>
              <a:rPr lang="de-DE" sz="2200" b="0" u="none" strike="noStrike">
                <a:solidFill>
                  <a:schemeClr val="dk2"/>
                </a:solidFill>
                <a:effectLst/>
                <a:uFillTx/>
                <a:latin typeface="Calibri"/>
              </a:rPr>
              <a:t>Ruhige, zugewandte Reaktion</a:t>
            </a:r>
            <a:endParaRPr lang="en-US" sz="2200" b="0" u="none" strike="noStrike">
              <a:solidFill>
                <a:schemeClr val="dk2"/>
              </a:solidFill>
              <a:effectLst/>
              <a:uFillTx/>
              <a:latin typeface="Calibri"/>
            </a:endParaRPr>
          </a:p>
          <a:p>
            <a:pPr marL="342000" indent="-342000" algn="l" defTabSz="914400">
              <a:lnSpc>
                <a:spcPct val="150000"/>
              </a:lnSpc>
              <a:spcBef>
                <a:spcPts val="1001"/>
              </a:spcBef>
              <a:buClr>
                <a:srgbClr val="192B46"/>
              </a:buClr>
              <a:buFont typeface="Wingdings" charset="2"/>
              <a:buChar char=""/>
              <a:tabLst>
                <a:tab pos="0" algn="l"/>
              </a:tabLst>
            </a:pPr>
            <a:r>
              <a:rPr lang="de-DE" sz="2200" b="0" u="none" strike="noStrike">
                <a:solidFill>
                  <a:schemeClr val="dk2"/>
                </a:solidFill>
                <a:effectLst/>
                <a:uFillTx/>
                <a:latin typeface="Calibri"/>
              </a:rPr>
              <a:t>Nicht bewerten, nicht drängen</a:t>
            </a:r>
            <a:endParaRPr lang="en-US" sz="2200" b="0" u="none" strike="noStrike">
              <a:solidFill>
                <a:schemeClr val="dk2"/>
              </a:solidFill>
              <a:effectLst/>
              <a:uFillTx/>
              <a:latin typeface="Calibri"/>
            </a:endParaRPr>
          </a:p>
          <a:p>
            <a:pPr marL="342000" indent="-342000" algn="l" defTabSz="914400">
              <a:lnSpc>
                <a:spcPct val="150000"/>
              </a:lnSpc>
              <a:spcBef>
                <a:spcPts val="1001"/>
              </a:spcBef>
              <a:buClr>
                <a:srgbClr val="192B46"/>
              </a:buClr>
              <a:buFont typeface="Wingdings" charset="2"/>
              <a:buChar char=""/>
              <a:tabLst>
                <a:tab pos="0" algn="l"/>
              </a:tabLst>
            </a:pPr>
            <a:r>
              <a:rPr lang="de-DE" sz="2200" b="0" u="none" strike="noStrike">
                <a:solidFill>
                  <a:schemeClr val="dk2"/>
                </a:solidFill>
                <a:effectLst/>
                <a:uFillTx/>
                <a:latin typeface="Calibri"/>
              </a:rPr>
              <a:t>Transparenz über nächste Schritte</a:t>
            </a:r>
            <a:endParaRPr lang="en-US" sz="22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en-US" sz="2600" b="0" u="none" strike="noStrike">
              <a:solidFill>
                <a:schemeClr val="dk2"/>
              </a:solidFill>
              <a:effectLst/>
              <a:uFillTx/>
              <a:latin typeface="Calibri"/>
            </a:endParaRPr>
          </a:p>
        </p:txBody>
      </p:sp>
      <p:sp>
        <p:nvSpPr>
          <p:cNvPr id="199" name="Inhaltsplatzhalter 2"/>
          <p:cNvSpPr/>
          <p:nvPr/>
        </p:nvSpPr>
        <p:spPr>
          <a:xfrm>
            <a:off x="5778000" y="1825560"/>
            <a:ext cx="6119280" cy="435096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90000"/>
              </a:lnSpc>
              <a:spcBef>
                <a:spcPts val="1001"/>
              </a:spcBef>
              <a:tabLst>
                <a:tab pos="0" algn="l"/>
              </a:tabLst>
            </a:pPr>
            <a:r>
              <a:rPr lang="de-DE" sz="2400" b="1" u="none" strike="noStrike">
                <a:solidFill>
                  <a:schemeClr val="dk2"/>
                </a:solidFill>
                <a:effectLst/>
                <a:uFillTx/>
                <a:latin typeface="Calibri"/>
              </a:rPr>
              <a:t>Hilfreiche Formulierungen</a:t>
            </a:r>
            <a:endParaRPr lang="de-DE" sz="2400" b="0" u="none" strike="noStrike">
              <a:solidFill>
                <a:srgbClr val="000000"/>
              </a:solidFill>
              <a:effectLst/>
              <a:uFillTx/>
              <a:latin typeface="Calibri"/>
            </a:endParaRPr>
          </a:p>
          <a:p>
            <a:pPr marL="342000" indent="-342000" defTabSz="914400">
              <a:lnSpc>
                <a:spcPct val="150000"/>
              </a:lnSpc>
              <a:spcBef>
                <a:spcPts val="1001"/>
              </a:spcBef>
              <a:buClr>
                <a:srgbClr val="192B46"/>
              </a:buClr>
              <a:buFont typeface="Wingdings" charset="2"/>
              <a:buChar char=""/>
              <a:tabLst>
                <a:tab pos="0" algn="l"/>
              </a:tabLst>
            </a:pPr>
            <a:r>
              <a:rPr lang="de-DE" sz="2200" b="0" u="none" strike="noStrike">
                <a:solidFill>
                  <a:schemeClr val="dk2"/>
                </a:solidFill>
                <a:effectLst/>
                <a:uFillTx/>
                <a:latin typeface="Calibri"/>
              </a:rPr>
              <a:t>„Danke, dass du mir das erzählst.“</a:t>
            </a:r>
            <a:endParaRPr lang="de-DE" sz="2200" b="0" u="none" strike="noStrike">
              <a:solidFill>
                <a:srgbClr val="000000"/>
              </a:solidFill>
              <a:effectLst/>
              <a:uFillTx/>
              <a:latin typeface="Calibri"/>
            </a:endParaRPr>
          </a:p>
          <a:p>
            <a:pPr marL="342000" indent="-342000" defTabSz="914400">
              <a:lnSpc>
                <a:spcPct val="150000"/>
              </a:lnSpc>
              <a:spcBef>
                <a:spcPts val="1001"/>
              </a:spcBef>
              <a:buClr>
                <a:srgbClr val="192B46"/>
              </a:buClr>
              <a:buFont typeface="Wingdings" charset="2"/>
              <a:buChar char=""/>
              <a:tabLst>
                <a:tab pos="0" algn="l"/>
              </a:tabLst>
            </a:pPr>
            <a:r>
              <a:rPr lang="de-DE" sz="2200" b="0" u="none" strike="noStrike">
                <a:solidFill>
                  <a:schemeClr val="dk2"/>
                </a:solidFill>
                <a:effectLst/>
                <a:uFillTx/>
                <a:latin typeface="Calibri"/>
              </a:rPr>
              <a:t>„Du bist nicht schuld.“</a:t>
            </a:r>
            <a:endParaRPr lang="de-DE" sz="2200" b="0" u="none" strike="noStrike">
              <a:solidFill>
                <a:srgbClr val="000000"/>
              </a:solidFill>
              <a:effectLst/>
              <a:uFillTx/>
              <a:latin typeface="Calibri"/>
            </a:endParaRPr>
          </a:p>
          <a:p>
            <a:pPr marL="342000" indent="-342000" defTabSz="914400">
              <a:lnSpc>
                <a:spcPct val="150000"/>
              </a:lnSpc>
              <a:spcBef>
                <a:spcPts val="1001"/>
              </a:spcBef>
              <a:buClr>
                <a:srgbClr val="192B46"/>
              </a:buClr>
              <a:buFont typeface="Wingdings" charset="2"/>
              <a:buChar char=""/>
              <a:tabLst>
                <a:tab pos="0" algn="l"/>
              </a:tabLst>
            </a:pPr>
            <a:r>
              <a:rPr lang="de-DE" sz="2200" b="0" u="none" strike="noStrike">
                <a:solidFill>
                  <a:schemeClr val="dk2"/>
                </a:solidFill>
                <a:effectLst/>
                <a:uFillTx/>
                <a:latin typeface="Calibri"/>
              </a:rPr>
              <a:t>„Wir schauen gemeinsam, was dir jetzt hilft.“</a:t>
            </a:r>
            <a:endParaRPr lang="de-DE" sz="2200" b="0" u="none" strike="noStrike">
              <a:solidFill>
                <a:srgbClr val="000000"/>
              </a:solidFill>
              <a:effectLst/>
              <a:uFillTx/>
              <a:latin typeface="Calibri"/>
            </a:endParaRPr>
          </a:p>
        </p:txBody>
      </p:sp>
      <p:pic>
        <p:nvPicPr>
          <p:cNvPr id="200" name="Grafik 5"/>
          <p:cNvPicPr/>
          <p:nvPr/>
        </p:nvPicPr>
        <p:blipFill>
          <a:blip r:embed="rId2"/>
          <a:stretch/>
        </p:blipFill>
        <p:spPr>
          <a:xfrm>
            <a:off x="-370080" y="3140640"/>
            <a:ext cx="11522520" cy="4913640"/>
          </a:xfrm>
          <a:prstGeom prst="rect">
            <a:avLst/>
          </a:prstGeom>
          <a:noFill/>
          <a:ln w="0">
            <a:noFill/>
          </a:ln>
        </p:spPr>
      </p:pic>
      <p:sp>
        <p:nvSpPr>
          <p:cNvPr id="201" name="Textfeld 6"/>
          <p:cNvSpPr/>
          <p:nvPr/>
        </p:nvSpPr>
        <p:spPr>
          <a:xfrm>
            <a:off x="984960" y="4870440"/>
            <a:ext cx="8264880" cy="1107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de-DE" sz="2200" b="0" i="1" u="none" strike="noStrike">
                <a:solidFill>
                  <a:schemeClr val="dk2"/>
                </a:solidFill>
                <a:effectLst/>
                <a:uFillTx/>
                <a:latin typeface="Calibri"/>
              </a:rPr>
              <a:t>Nicht die „richtige Lösung“ steht im Vordergrund, sondern eine sichere, klare und wertschätzende Haltung. Schon eine einzelne hilfreiche Reaktion kann entscheidend sein. </a:t>
            </a:r>
            <a:endParaRPr lang="de-DE" sz="2200" b="0" u="none" strike="noStrike">
              <a:solidFill>
                <a:srgbClr val="000000"/>
              </a:solidFill>
              <a:effectLst/>
              <a:uFillTx/>
              <a:latin typeface="Calibri"/>
            </a:endParaRPr>
          </a:p>
        </p:txBody>
      </p:sp>
      <p:sp>
        <p:nvSpPr>
          <p:cNvPr id="4" name="PlaceHolder 3"/>
          <p:cNvSpPr>
            <a:spLocks noGrp="1"/>
          </p:cNvSpPr>
          <p:nvPr>
            <p:ph type="sldNum" idx="5"/>
          </p:nvPr>
        </p:nvSpPr>
        <p:spPr/>
        <p:txBody>
          <a:bodyPr/>
          <a:lstStyle/>
          <a:p>
            <a:fld id="{2E0657C5-F5E7-4A65-BB16-4B89CECC31CB}" type="slidenum">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rmAutofit/>
          </a:bodyPr>
          <a:lstStyle/>
          <a:p>
            <a:pPr indent="0" algn="l" defTabSz="914400">
              <a:lnSpc>
                <a:spcPct val="90000"/>
              </a:lnSpc>
              <a:buNone/>
            </a:pPr>
            <a:r>
              <a:rPr lang="de-DE" sz="4400" b="0" u="none" strike="noStrike">
                <a:solidFill>
                  <a:schemeClr val="accent1"/>
                </a:solidFill>
                <a:effectLst/>
                <a:uFillTx/>
                <a:latin typeface="Calibri"/>
                <a:ea typeface="Calibri"/>
              </a:rPr>
              <a:t>Wann ist Schule zuständig?</a:t>
            </a:r>
            <a:endParaRPr lang="en-US" sz="4400" b="0" u="none" strike="noStrike">
              <a:solidFill>
                <a:schemeClr val="accent1"/>
              </a:solidFill>
              <a:effectLst/>
              <a:uFillTx/>
              <a:latin typeface="Calibri"/>
            </a:endParaRPr>
          </a:p>
        </p:txBody>
      </p:sp>
      <p:sp>
        <p:nvSpPr>
          <p:cNvPr id="203" name="PlaceHolder 2"/>
          <p:cNvSpPr>
            <a:spLocks noGrp="1"/>
          </p:cNvSpPr>
          <p:nvPr>
            <p:ph/>
          </p:nvPr>
        </p:nvSpPr>
        <p:spPr>
          <a:xfrm>
            <a:off x="695160" y="1825560"/>
            <a:ext cx="4885200" cy="4133520"/>
          </a:xfrm>
          <a:prstGeom prst="rect">
            <a:avLst/>
          </a:prstGeom>
          <a:noFill/>
          <a:ln w="0">
            <a:noFill/>
          </a:ln>
        </p:spPr>
        <p:txBody>
          <a:bodyPr lIns="91440" tIns="45720" rIns="91440" bIns="45720" anchor="t">
            <a:normAutofit/>
          </a:bodyPr>
          <a:lstStyle/>
          <a:p>
            <a:pPr indent="0" algn="l" defTabSz="914400">
              <a:lnSpc>
                <a:spcPct val="120000"/>
              </a:lnSpc>
              <a:spcBef>
                <a:spcPts val="1001"/>
              </a:spcBef>
              <a:buNone/>
              <a:tabLst>
                <a:tab pos="0" algn="l"/>
              </a:tabLst>
            </a:pPr>
            <a:r>
              <a:rPr lang="de-DE" sz="2400" b="1" u="none" strike="noStrike">
                <a:solidFill>
                  <a:schemeClr val="dk2"/>
                </a:solidFill>
                <a:effectLst/>
                <a:uFillTx/>
                <a:latin typeface="Calibri"/>
              </a:rPr>
              <a:t>Sexualisierte Gewalt unter </a:t>
            </a:r>
            <a:br>
              <a:rPr sz="2400"/>
            </a:br>
            <a:r>
              <a:rPr lang="de-DE" sz="2400" b="1" u="none" strike="noStrike">
                <a:solidFill>
                  <a:schemeClr val="dk2"/>
                </a:solidFill>
                <a:effectLst/>
                <a:uFillTx/>
                <a:latin typeface="Calibri"/>
              </a:rPr>
              <a:t>Jugendlichen</a:t>
            </a:r>
            <a:endParaRPr lang="en-US" sz="2400" b="0" u="none" strike="noStrike">
              <a:solidFill>
                <a:schemeClr val="dk2"/>
              </a:solidFill>
              <a:effectLst/>
              <a:uFillTx/>
              <a:latin typeface="Calibri"/>
            </a:endParaRPr>
          </a:p>
          <a:p>
            <a:pPr indent="0" algn="l" defTabSz="914400">
              <a:lnSpc>
                <a:spcPct val="120000"/>
              </a:lnSpc>
              <a:spcBef>
                <a:spcPts val="1001"/>
              </a:spcBef>
              <a:buNone/>
              <a:tabLst>
                <a:tab pos="0" algn="l"/>
              </a:tabLst>
            </a:pPr>
            <a:r>
              <a:rPr lang="de-DE" sz="2200" b="0" i="1" u="none" strike="noStrike">
                <a:solidFill>
                  <a:schemeClr val="accent1"/>
                </a:solidFill>
                <a:effectLst/>
                <a:uFillTx/>
                <a:latin typeface="Calibri"/>
              </a:rPr>
              <a:t>Zunächst ein pädagogisches Problem:</a:t>
            </a:r>
            <a:br>
              <a:rPr sz="2200"/>
            </a:br>
            <a:r>
              <a:rPr lang="de-DE" sz="2200" b="0" u="none" strike="noStrike">
                <a:solidFill>
                  <a:schemeClr val="dk2"/>
                </a:solidFill>
                <a:effectLst/>
                <a:uFillTx/>
                <a:latin typeface="Calibri"/>
              </a:rPr>
              <a:t>Grenzverletzungen, Machtdynamiken, schulischer Schutzauftrag. Klare Regeln, transparente Zuständigkeiten und abgestimmte Abläufe im Schutzkonzept erforderlich.</a:t>
            </a:r>
            <a:endParaRPr lang="en-US" sz="2200" b="0" u="none" strike="noStrike">
              <a:solidFill>
                <a:schemeClr val="dk2"/>
              </a:solidFill>
              <a:effectLst/>
              <a:uFillTx/>
              <a:latin typeface="Calibri"/>
            </a:endParaRPr>
          </a:p>
          <a:p>
            <a:pPr indent="0" algn="l" defTabSz="914400">
              <a:lnSpc>
                <a:spcPct val="120000"/>
              </a:lnSpc>
              <a:spcBef>
                <a:spcPts val="1001"/>
              </a:spcBef>
              <a:buNone/>
              <a:tabLst>
                <a:tab pos="0" algn="l"/>
              </a:tabLst>
            </a:pPr>
            <a:endParaRPr lang="en-US" sz="2800" b="0" u="none" strike="noStrike">
              <a:solidFill>
                <a:schemeClr val="dk2"/>
              </a:solidFill>
              <a:effectLst/>
              <a:uFillTx/>
              <a:latin typeface="Calibri"/>
            </a:endParaRPr>
          </a:p>
        </p:txBody>
      </p:sp>
      <p:sp>
        <p:nvSpPr>
          <p:cNvPr id="204" name="Inhaltsplatzhalter 2"/>
          <p:cNvSpPr/>
          <p:nvPr/>
        </p:nvSpPr>
        <p:spPr>
          <a:xfrm>
            <a:off x="6097680" y="1825560"/>
            <a:ext cx="5380920" cy="41335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defTabSz="914400">
              <a:lnSpc>
                <a:spcPct val="120000"/>
              </a:lnSpc>
              <a:spcBef>
                <a:spcPts val="1001"/>
              </a:spcBef>
              <a:tabLst>
                <a:tab pos="0" algn="l"/>
              </a:tabLst>
            </a:pPr>
            <a:r>
              <a:rPr lang="de-DE" sz="2400" b="1" u="none" strike="noStrike">
                <a:solidFill>
                  <a:schemeClr val="dk2"/>
                </a:solidFill>
                <a:effectLst/>
                <a:uFillTx/>
                <a:latin typeface="Calibri"/>
              </a:rPr>
              <a:t>Vermuteter sexueller </a:t>
            </a:r>
            <a:br>
              <a:rPr sz="2400"/>
            </a:br>
            <a:r>
              <a:rPr lang="de-DE" sz="2400" b="1" u="none" strike="noStrike">
                <a:solidFill>
                  <a:schemeClr val="dk2"/>
                </a:solidFill>
                <a:effectLst/>
                <a:uFillTx/>
                <a:latin typeface="Calibri"/>
              </a:rPr>
              <a:t>Missbrauch</a:t>
            </a:r>
            <a:endParaRPr lang="de-DE" sz="2400" b="0" u="none" strike="noStrike">
              <a:solidFill>
                <a:srgbClr val="000000"/>
              </a:solidFill>
              <a:effectLst/>
              <a:uFillTx/>
              <a:latin typeface="Calibri"/>
            </a:endParaRPr>
          </a:p>
          <a:p>
            <a:pPr defTabSz="914400">
              <a:lnSpc>
                <a:spcPct val="120000"/>
              </a:lnSpc>
              <a:spcBef>
                <a:spcPts val="1001"/>
              </a:spcBef>
              <a:tabLst>
                <a:tab pos="0" algn="l"/>
              </a:tabLst>
            </a:pPr>
            <a:r>
              <a:rPr lang="de-DE" sz="2200" b="0" i="1" u="none" strike="noStrike">
                <a:solidFill>
                  <a:schemeClr val="accent1"/>
                </a:solidFill>
                <a:effectLst/>
                <a:uFillTx/>
                <a:latin typeface="Calibri"/>
              </a:rPr>
              <a:t>Nicht in der Schule lösbar:</a:t>
            </a:r>
            <a:br>
              <a:rPr sz="2200"/>
            </a:br>
            <a:r>
              <a:rPr lang="de-DE" sz="2200" b="0" u="none" strike="noStrike">
                <a:solidFill>
                  <a:schemeClr val="dk2"/>
                </a:solidFill>
                <a:effectLst/>
                <a:uFillTx/>
                <a:latin typeface="Calibri"/>
              </a:rPr>
              <a:t>Schutz, Gefährdungseinschätzung und </a:t>
            </a:r>
            <a:br>
              <a:rPr sz="2200"/>
            </a:br>
            <a:r>
              <a:rPr lang="de-DE" sz="2200" b="0" u="none" strike="noStrike">
                <a:solidFill>
                  <a:schemeClr val="dk2"/>
                </a:solidFill>
                <a:effectLst/>
                <a:uFillTx/>
                <a:latin typeface="Calibri"/>
              </a:rPr>
              <a:t>Einbindung externer Fachstellen stehen </a:t>
            </a:r>
            <a:br>
              <a:rPr sz="2200"/>
            </a:br>
            <a:r>
              <a:rPr lang="de-DE" sz="2200" b="0" u="none" strike="noStrike">
                <a:solidFill>
                  <a:schemeClr val="dk2"/>
                </a:solidFill>
                <a:effectLst/>
                <a:uFillTx/>
                <a:latin typeface="Calibri"/>
              </a:rPr>
              <a:t>im Vordergrund. Klare Verfahren und Kooperationen im Schutzkonzept </a:t>
            </a:r>
            <a:br>
              <a:rPr sz="2200"/>
            </a:br>
            <a:r>
              <a:rPr lang="de-DE" sz="2200" b="0" u="none" strike="noStrike">
                <a:solidFill>
                  <a:schemeClr val="dk2"/>
                </a:solidFill>
                <a:effectLst/>
                <a:uFillTx/>
                <a:latin typeface="Calibri"/>
              </a:rPr>
              <a:t>notwendig.</a:t>
            </a:r>
            <a:endParaRPr lang="de-DE" sz="2200" b="0" u="none" strike="noStrike">
              <a:solidFill>
                <a:srgbClr val="000000"/>
              </a:solidFill>
              <a:effectLst/>
              <a:uFillTx/>
              <a:latin typeface="Calibri"/>
            </a:endParaRPr>
          </a:p>
        </p:txBody>
      </p:sp>
      <p:sp>
        <p:nvSpPr>
          <p:cNvPr id="4" name="PlaceHolder 3"/>
          <p:cNvSpPr>
            <a:spLocks noGrp="1"/>
          </p:cNvSpPr>
          <p:nvPr>
            <p:ph type="sldNum" idx="5"/>
          </p:nvPr>
        </p:nvSpPr>
        <p:spPr/>
        <p:txBody>
          <a:bodyPr/>
          <a:lstStyle/>
          <a:p>
            <a:fld id="{05D6B4AC-C78D-44A6-BABB-2D9DBBA5E4F0}" type="slidenum">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itel 1"/>
          <p:cNvSpPr/>
          <p:nvPr/>
        </p:nvSpPr>
        <p:spPr>
          <a:xfrm>
            <a:off x="847800" y="3076560"/>
            <a:ext cx="5178960" cy="100944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de-DE" sz="4400" b="0" u="none" strike="noStrike">
                <a:solidFill>
                  <a:schemeClr val="accent1"/>
                </a:solidFill>
                <a:effectLst/>
                <a:uFillTx/>
                <a:latin typeface="Calibri"/>
                <a:ea typeface="Calibri"/>
              </a:rPr>
              <a:t>Tipp: </a:t>
            </a:r>
            <a:br>
              <a:rPr sz="4400"/>
            </a:br>
            <a:r>
              <a:rPr lang="de-DE" sz="4400" b="0" u="none" strike="noStrike">
                <a:solidFill>
                  <a:schemeClr val="dk2"/>
                </a:solidFill>
                <a:effectLst/>
                <a:uFillTx/>
                <a:latin typeface="Calibri"/>
                <a:ea typeface="Calibri"/>
              </a:rPr>
              <a:t>„Was ist los mit Jaron?“</a:t>
            </a:r>
            <a:endParaRPr lang="de-DE" sz="4400" b="0" u="none" strike="noStrike">
              <a:solidFill>
                <a:srgbClr val="000000"/>
              </a:solidFill>
              <a:effectLst/>
              <a:uFillTx/>
              <a:latin typeface="Calibri"/>
            </a:endParaRPr>
          </a:p>
        </p:txBody>
      </p:sp>
      <p:pic>
        <p:nvPicPr>
          <p:cNvPr id="206" name="Grafik 6"/>
          <p:cNvPicPr/>
          <p:nvPr/>
        </p:nvPicPr>
        <p:blipFill>
          <a:blip r:embed="rId2"/>
          <a:stretch/>
        </p:blipFill>
        <p:spPr>
          <a:xfrm>
            <a:off x="6906600" y="1928520"/>
            <a:ext cx="4705560" cy="3210120"/>
          </a:xfrm>
          <a:prstGeom prst="rect">
            <a:avLst/>
          </a:prstGeom>
          <a:noFill/>
          <a:ln w="0">
            <a:noFill/>
          </a:ln>
        </p:spPr>
      </p:pic>
      <p:sp>
        <p:nvSpPr>
          <p:cNvPr id="2" name="PlaceHolder 1"/>
          <p:cNvSpPr>
            <a:spLocks noGrp="1"/>
          </p:cNvSpPr>
          <p:nvPr>
            <p:ph type="sldNum" idx="1"/>
          </p:nvPr>
        </p:nvSpPr>
        <p:spPr/>
        <p:txBody>
          <a:bodyPr/>
          <a:lstStyle/>
          <a:p>
            <a:fld id="{5D63F81D-45E1-4DD3-86CA-7039B5457F8B}" type="slidenum">
              <a:rPr/>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ea typeface="Calibri"/>
              </a:rPr>
              <a:t>Rechtlicher Rahmen und Schutzauftrag</a:t>
            </a:r>
            <a:endParaRPr lang="en-US" sz="4400" b="0" u="none" strike="noStrike">
              <a:solidFill>
                <a:schemeClr val="accent1"/>
              </a:solidFill>
              <a:effectLst/>
              <a:uFillTx/>
              <a:latin typeface="Calibri"/>
            </a:endParaRPr>
          </a:p>
        </p:txBody>
      </p:sp>
      <p:sp>
        <p:nvSpPr>
          <p:cNvPr id="208" name="PlaceHolder 2"/>
          <p:cNvSpPr>
            <a:spLocks noGrp="1"/>
          </p:cNvSpPr>
          <p:nvPr>
            <p:ph/>
          </p:nvPr>
        </p:nvSpPr>
        <p:spPr>
          <a:xfrm>
            <a:off x="695160" y="1690560"/>
            <a:ext cx="11165040" cy="4350960"/>
          </a:xfrm>
          <a:prstGeom prst="rect">
            <a:avLst/>
          </a:prstGeom>
          <a:noFill/>
          <a:ln w="0">
            <a:noFill/>
          </a:ln>
        </p:spPr>
        <p:txBody>
          <a:bodyPr lIns="91440" tIns="45720" rIns="91440" bIns="45720" anchor="t">
            <a:noAutofit/>
          </a:bodyPr>
          <a:lstStyle/>
          <a:p>
            <a:pPr marL="342000" indent="-342000" algn="l"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ea typeface="Calibri"/>
              </a:rPr>
              <a:t>Keine generelle strafrechtliche Anzeigepflicht </a:t>
            </a:r>
            <a:endParaRPr lang="en-US" sz="2400" b="0" u="none" strike="noStrike">
              <a:solidFill>
                <a:schemeClr val="dk2"/>
              </a:solidFill>
              <a:effectLst/>
              <a:uFillTx/>
              <a:latin typeface="Calibri"/>
            </a:endParaRPr>
          </a:p>
          <a:p>
            <a:pPr marL="685800" lvl="1" indent="-342000" algn="l" defTabSz="914400">
              <a:lnSpc>
                <a:spcPct val="110000"/>
              </a:lnSpc>
              <a:spcBef>
                <a:spcPts val="499"/>
              </a:spcBef>
              <a:buClr>
                <a:srgbClr val="192B46"/>
              </a:buClr>
              <a:buSzPct val="80000"/>
              <a:buFont typeface="Arial"/>
              <a:buChar char="•"/>
            </a:pPr>
            <a:r>
              <a:rPr lang="de-DE" sz="2200" b="0" u="none" strike="noStrike">
                <a:solidFill>
                  <a:schemeClr val="dk2"/>
                </a:solidFill>
                <a:effectLst/>
                <a:uFillTx/>
                <a:latin typeface="Calibri"/>
                <a:ea typeface="Calibri"/>
              </a:rPr>
              <a:t>Aber: gesetzlicher Schutzauftrag erfordert fachliche Einschätzung und </a:t>
            </a:r>
            <a:br>
              <a:rPr sz="2200"/>
            </a:br>
            <a:r>
              <a:rPr lang="de-DE" sz="2200" b="0" u="none" strike="noStrike">
                <a:solidFill>
                  <a:schemeClr val="dk2"/>
                </a:solidFill>
                <a:effectLst/>
                <a:uFillTx/>
                <a:latin typeface="Calibri"/>
                <a:ea typeface="Calibri"/>
              </a:rPr>
              <a:t>ggf. Einbeziehung weiterer Stellen (§4 KKG, §8a SGBVIII) </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ea typeface="Calibri"/>
              </a:rPr>
              <a:t>Anspruch auf Fachberatung</a:t>
            </a:r>
            <a:endParaRPr lang="en-US" sz="2400" b="0" u="none" strike="noStrike">
              <a:solidFill>
                <a:schemeClr val="dk2"/>
              </a:solidFill>
              <a:effectLst/>
              <a:uFillTx/>
              <a:latin typeface="Calibri"/>
            </a:endParaRPr>
          </a:p>
          <a:p>
            <a:pPr marL="685800" lvl="1" indent="-342000" algn="l" defTabSz="914400">
              <a:lnSpc>
                <a:spcPct val="110000"/>
              </a:lnSpc>
              <a:spcBef>
                <a:spcPts val="499"/>
              </a:spcBef>
              <a:buClr>
                <a:srgbClr val="192B46"/>
              </a:buClr>
              <a:buSzPct val="80000"/>
              <a:buFont typeface="Arial"/>
              <a:buChar char="•"/>
            </a:pPr>
            <a:r>
              <a:rPr lang="de-DE" sz="2200" b="0" u="none" strike="noStrike">
                <a:solidFill>
                  <a:schemeClr val="dk2"/>
                </a:solidFill>
                <a:effectLst/>
                <a:uFillTx/>
                <a:latin typeface="Calibri"/>
                <a:ea typeface="Calibri"/>
              </a:rPr>
              <a:t>Lehrkräfte als Berufsgeheimnisträgerinnen und -träger haben Anspruch auf Beratung </a:t>
            </a:r>
            <a:br>
              <a:rPr sz="2200"/>
            </a:br>
            <a:r>
              <a:rPr lang="de-DE" sz="2200" b="0" u="none" strike="noStrike">
                <a:solidFill>
                  <a:schemeClr val="dk2"/>
                </a:solidFill>
                <a:effectLst/>
                <a:uFillTx/>
                <a:latin typeface="Calibri"/>
                <a:ea typeface="Calibri"/>
              </a:rPr>
              <a:t>(§8b SGB VIII) und dürfen bei nicht abwendbarer Gefährdung Informationen an das Jugendamt weitergeben</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ea typeface="Calibri"/>
              </a:rPr>
              <a:t>Strafanzeige erfordert abgestuftes Vorgehen</a:t>
            </a:r>
            <a:endParaRPr lang="en-US" sz="2400" b="0" u="none" strike="noStrike">
              <a:solidFill>
                <a:schemeClr val="dk2"/>
              </a:solidFill>
              <a:effectLst/>
              <a:uFillTx/>
              <a:latin typeface="Calibri"/>
            </a:endParaRPr>
          </a:p>
          <a:p>
            <a:pPr marL="685800" lvl="1" indent="-342000" algn="l" defTabSz="914400">
              <a:lnSpc>
                <a:spcPct val="110000"/>
              </a:lnSpc>
              <a:spcBef>
                <a:spcPts val="499"/>
              </a:spcBef>
              <a:buClr>
                <a:srgbClr val="192B46"/>
              </a:buClr>
              <a:buSzPct val="80000"/>
              <a:buFont typeface="Arial"/>
              <a:buChar char="•"/>
            </a:pPr>
            <a:r>
              <a:rPr lang="de-DE" sz="2200" b="0" u="none" strike="noStrike">
                <a:solidFill>
                  <a:schemeClr val="dk2"/>
                </a:solidFill>
                <a:effectLst/>
                <a:uFillTx/>
                <a:latin typeface="Calibri"/>
                <a:ea typeface="Calibri"/>
              </a:rPr>
              <a:t>Keine generelle Verpflichtung der Schulleitung, eine Anzeige zu erstatten</a:t>
            </a:r>
            <a:endParaRPr lang="en-US" sz="2200" b="0" u="none" strike="noStrike">
              <a:solidFill>
                <a:schemeClr val="dk2"/>
              </a:solidFill>
              <a:effectLst/>
              <a:uFillTx/>
              <a:latin typeface="Calibri"/>
            </a:endParaRPr>
          </a:p>
          <a:p>
            <a:pPr marL="685800" lvl="1" indent="-342000" algn="l" defTabSz="914400">
              <a:lnSpc>
                <a:spcPct val="110000"/>
              </a:lnSpc>
              <a:spcBef>
                <a:spcPts val="499"/>
              </a:spcBef>
              <a:buClr>
                <a:srgbClr val="192B46"/>
              </a:buClr>
              <a:buSzPct val="80000"/>
              <a:buFont typeface="Arial"/>
              <a:buChar char="•"/>
            </a:pPr>
            <a:r>
              <a:rPr lang="de-DE" sz="2200" b="0" u="none" strike="noStrike">
                <a:solidFill>
                  <a:schemeClr val="dk2"/>
                </a:solidFill>
                <a:effectLst/>
                <a:uFillTx/>
                <a:latin typeface="Calibri"/>
                <a:ea typeface="Calibri"/>
              </a:rPr>
              <a:t>Schutz, fachliche Einschätzung und die Wünsche der betroffenen Person zusammenführen</a:t>
            </a:r>
            <a:endParaRPr lang="en-US" sz="2200" b="0" u="none" strike="noStrike">
              <a:solidFill>
                <a:schemeClr val="dk2"/>
              </a:solidFill>
              <a:effectLst/>
              <a:uFillTx/>
              <a:latin typeface="Calibri"/>
            </a:endParaRPr>
          </a:p>
          <a:p>
            <a:pPr marL="685800" lvl="1" indent="-342000" algn="l" defTabSz="914400">
              <a:lnSpc>
                <a:spcPct val="110000"/>
              </a:lnSpc>
              <a:spcBef>
                <a:spcPts val="499"/>
              </a:spcBef>
              <a:buClr>
                <a:srgbClr val="192B46"/>
              </a:buClr>
              <a:buSzPct val="80000"/>
              <a:buFont typeface="Arial"/>
              <a:buChar char="•"/>
            </a:pPr>
            <a:r>
              <a:rPr lang="de-DE" sz="2200" b="0" u="none" strike="noStrike">
                <a:solidFill>
                  <a:schemeClr val="dk2"/>
                </a:solidFill>
                <a:effectLst/>
                <a:uFillTx/>
                <a:latin typeface="Calibri"/>
                <a:ea typeface="Calibri"/>
              </a:rPr>
              <a:t>Transparenz über mögliche Schritte ist entscheidend, um Vertrauen zu erhalten</a:t>
            </a:r>
            <a:endParaRPr lang="en-US" sz="2200" b="0" u="none" strike="noStrike">
              <a:solidFill>
                <a:schemeClr val="dk2"/>
              </a:solidFill>
              <a:effectLst/>
              <a:uFillTx/>
              <a:latin typeface="Calibri"/>
            </a:endParaRPr>
          </a:p>
          <a:p>
            <a:pPr indent="0" algn="l" defTabSz="914400">
              <a:lnSpc>
                <a:spcPct val="110000"/>
              </a:lnSpc>
              <a:spcBef>
                <a:spcPts val="1001"/>
              </a:spcBef>
              <a:buNone/>
            </a:pPr>
            <a:endParaRPr lang="en-US" sz="2400" b="0" u="none" strike="noStrike">
              <a:solidFill>
                <a:schemeClr val="dk2"/>
              </a:solidFill>
              <a:effectLst/>
              <a:uFillTx/>
              <a:latin typeface="Calibri"/>
            </a:endParaRPr>
          </a:p>
        </p:txBody>
      </p:sp>
      <p:sp>
        <p:nvSpPr>
          <p:cNvPr id="4" name="PlaceHolder 3"/>
          <p:cNvSpPr>
            <a:spLocks noGrp="1"/>
          </p:cNvSpPr>
          <p:nvPr>
            <p:ph type="sldNum" idx="5"/>
          </p:nvPr>
        </p:nvSpPr>
        <p:spPr/>
        <p:txBody>
          <a:bodyPr/>
          <a:lstStyle/>
          <a:p>
            <a:fld id="{616D4E2C-47B6-4432-B6F4-4AE863F468C2}" type="slidenum">
              <a:t>52</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Grafik 4"/>
          <p:cNvPicPr/>
          <p:nvPr/>
        </p:nvPicPr>
        <p:blipFill>
          <a:blip r:embed="rId2"/>
          <a:stretch/>
        </p:blipFill>
        <p:spPr>
          <a:xfrm>
            <a:off x="-714960" y="4378680"/>
            <a:ext cx="12870720" cy="3045240"/>
          </a:xfrm>
          <a:prstGeom prst="rect">
            <a:avLst/>
          </a:prstGeom>
          <a:noFill/>
          <a:ln w="0">
            <a:noFill/>
          </a:ln>
        </p:spPr>
      </p:pic>
      <p:sp>
        <p:nvSpPr>
          <p:cNvPr id="210"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ea typeface="Calibri"/>
              </a:rPr>
              <a:t>Schule als Teil eines Schutz- und Hilfenetzwerks </a:t>
            </a:r>
            <a:endParaRPr lang="en-US" sz="4400" b="0" u="none" strike="noStrike">
              <a:solidFill>
                <a:schemeClr val="accent1"/>
              </a:solidFill>
              <a:effectLst/>
              <a:uFillTx/>
              <a:latin typeface="Calibri"/>
            </a:endParaRPr>
          </a:p>
        </p:txBody>
      </p:sp>
      <p:sp>
        <p:nvSpPr>
          <p:cNvPr id="211" name="Inhaltsplatzhalter 2"/>
          <p:cNvSpPr/>
          <p:nvPr/>
        </p:nvSpPr>
        <p:spPr>
          <a:xfrm>
            <a:off x="695160" y="2266920"/>
            <a:ext cx="10801080" cy="435096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marL="342000" indent="-342000"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ea typeface="Calibri"/>
              </a:rPr>
              <a:t>Verantwortung teilen:</a:t>
            </a:r>
            <a:br>
              <a:rPr sz="2200"/>
            </a:br>
            <a:r>
              <a:rPr lang="de-DE" sz="2200" b="0" u="none" strike="noStrike">
                <a:solidFill>
                  <a:schemeClr val="dk2"/>
                </a:solidFill>
                <a:effectLst/>
                <a:uFillTx/>
                <a:latin typeface="Calibri"/>
                <a:ea typeface="Calibri"/>
              </a:rPr>
              <a:t>Kooperationen mit Fachberatungsstellen, Jugendhilfe, spezialisierten Angeboten </a:t>
            </a:r>
            <a:endParaRPr lang="de-DE" sz="2200" b="0" u="none" strike="noStrike">
              <a:solidFill>
                <a:srgbClr val="000000"/>
              </a:solidFill>
              <a:effectLst/>
              <a:uFillTx/>
              <a:latin typeface="Calibri"/>
            </a:endParaRPr>
          </a:p>
          <a:p>
            <a:pPr marL="342000" indent="-342000"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ea typeface="Calibri"/>
              </a:rPr>
              <a:t>Dokumentation: </a:t>
            </a:r>
            <a:br>
              <a:rPr sz="2200"/>
            </a:br>
            <a:r>
              <a:rPr lang="de-DE" sz="2200" b="0" u="none" strike="noStrike">
                <a:solidFill>
                  <a:schemeClr val="dk2"/>
                </a:solidFill>
                <a:effectLst/>
                <a:uFillTx/>
                <a:latin typeface="Calibri"/>
                <a:ea typeface="Calibri"/>
              </a:rPr>
              <a:t>sachlich, zeitnah, datenschutzkonform (Vorlage sollte Teil des Schutzkonzeptes sein)</a:t>
            </a:r>
            <a:endParaRPr lang="de-DE" sz="2200" b="0" u="none" strike="noStrike">
              <a:solidFill>
                <a:srgbClr val="000000"/>
              </a:solidFill>
              <a:effectLst/>
              <a:uFillTx/>
              <a:latin typeface="Calibri"/>
            </a:endParaRPr>
          </a:p>
          <a:p>
            <a:pPr marL="342000" indent="-342000" defTabSz="914400">
              <a:lnSpc>
                <a:spcPct val="110000"/>
              </a:lnSpc>
              <a:spcBef>
                <a:spcPts val="1001"/>
              </a:spcBef>
              <a:buClr>
                <a:srgbClr val="192B46"/>
              </a:buClr>
              <a:buSzPct val="80000"/>
              <a:buFont typeface="Arial"/>
              <a:buChar char="•"/>
            </a:pPr>
            <a:r>
              <a:rPr lang="de-DE" sz="2400" b="1" u="none" strike="noStrike">
                <a:solidFill>
                  <a:schemeClr val="dk2"/>
                </a:solidFill>
                <a:effectLst/>
                <a:uFillTx/>
                <a:latin typeface="Calibri"/>
                <a:ea typeface="Calibri"/>
              </a:rPr>
              <a:t>Rollenklarheit: </a:t>
            </a:r>
            <a:br>
              <a:rPr sz="2200"/>
            </a:br>
            <a:r>
              <a:rPr lang="de-DE" sz="2200" b="0" u="none" strike="noStrike">
                <a:solidFill>
                  <a:schemeClr val="dk2"/>
                </a:solidFill>
                <a:effectLst/>
                <a:uFillTx/>
                <a:latin typeface="Calibri"/>
                <a:ea typeface="Calibri"/>
              </a:rPr>
              <a:t>Keine nicht einlösbaren Versprechen, frühzeitige Überleitung ins Hilfesystem</a:t>
            </a:r>
            <a:endParaRPr lang="de-DE" sz="2200" b="0" u="none" strike="noStrike">
              <a:solidFill>
                <a:srgbClr val="000000"/>
              </a:solidFill>
              <a:effectLst/>
              <a:uFillTx/>
              <a:latin typeface="Calibri"/>
            </a:endParaRPr>
          </a:p>
          <a:p>
            <a:pPr defTabSz="914400">
              <a:lnSpc>
                <a:spcPct val="90000"/>
              </a:lnSpc>
              <a:spcBef>
                <a:spcPts val="1001"/>
              </a:spcBef>
            </a:pPr>
            <a:endParaRPr lang="de-DE" sz="2200" b="0" u="none" strike="noStrike">
              <a:solidFill>
                <a:srgbClr val="000000"/>
              </a:solidFill>
              <a:effectLst/>
              <a:uFillTx/>
              <a:latin typeface="Calibri"/>
            </a:endParaRPr>
          </a:p>
          <a:p>
            <a:pPr defTabSz="914400">
              <a:lnSpc>
                <a:spcPct val="110000"/>
              </a:lnSpc>
              <a:spcBef>
                <a:spcPts val="1001"/>
              </a:spcBef>
              <a:tabLst>
                <a:tab pos="0" algn="l"/>
              </a:tabLst>
            </a:pPr>
            <a:r>
              <a:rPr lang="de-DE" sz="2200" b="1" i="1" u="none" strike="noStrike">
                <a:solidFill>
                  <a:schemeClr val="dk2"/>
                </a:solidFill>
                <a:effectLst/>
                <a:uFillTx/>
                <a:latin typeface="Calibri"/>
                <a:ea typeface="Calibri"/>
              </a:rPr>
              <a:t>Handlungssicherheit entsteht, wenn Fachkräfte wissen:</a:t>
            </a:r>
            <a:r>
              <a:rPr lang="de-DE" sz="2200" b="0" i="1" u="none" strike="noStrike">
                <a:solidFill>
                  <a:schemeClr val="dk2"/>
                </a:solidFill>
                <a:effectLst/>
                <a:uFillTx/>
                <a:latin typeface="Calibri"/>
                <a:ea typeface="Calibri"/>
              </a:rPr>
              <a:t> An wen wende ich mich? </a:t>
            </a:r>
            <a:br>
              <a:rPr sz="2200"/>
            </a:br>
            <a:r>
              <a:rPr lang="de-DE" sz="2200" b="0" i="1" u="none" strike="noStrike">
                <a:solidFill>
                  <a:schemeClr val="dk2"/>
                </a:solidFill>
                <a:effectLst/>
                <a:uFillTx/>
                <a:latin typeface="Calibri"/>
                <a:ea typeface="Calibri"/>
              </a:rPr>
              <a:t>Wie dokumentiere ich? Wie gestalte ich Übergänge ins Hilfesystem?</a:t>
            </a:r>
            <a:endParaRPr lang="de-DE" sz="2200" b="0" u="none" strike="noStrike">
              <a:solidFill>
                <a:srgbClr val="000000"/>
              </a:solidFill>
              <a:effectLst/>
              <a:uFillTx/>
              <a:latin typeface="Calibri"/>
            </a:endParaRPr>
          </a:p>
          <a:p>
            <a:pPr defTabSz="914400">
              <a:lnSpc>
                <a:spcPct val="90000"/>
              </a:lnSpc>
              <a:spcBef>
                <a:spcPts val="1001"/>
              </a:spcBef>
              <a:tabLst>
                <a:tab pos="0" algn="l"/>
              </a:tabLst>
            </a:pPr>
            <a:endParaRPr lang="de-DE" sz="2200" b="0" u="none" strike="noStrike">
              <a:solidFill>
                <a:srgbClr val="000000"/>
              </a:solidFill>
              <a:effectLst/>
              <a:uFillTx/>
              <a:latin typeface="Calibri"/>
            </a:endParaRPr>
          </a:p>
        </p:txBody>
      </p:sp>
      <p:sp>
        <p:nvSpPr>
          <p:cNvPr id="3" name="PlaceHolder 2"/>
          <p:cNvSpPr>
            <a:spLocks noGrp="1"/>
          </p:cNvSpPr>
          <p:nvPr>
            <p:ph type="sldNum" idx="5"/>
          </p:nvPr>
        </p:nvSpPr>
        <p:spPr/>
        <p:txBody>
          <a:bodyPr/>
          <a:lstStyle/>
          <a:p>
            <a:fld id="{FD456353-F2D8-4BC8-953D-CF972D090222}" type="slidenum">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ea typeface="Calibri"/>
              </a:rPr>
              <a:t>Handlungsschritte erarbeiten: </a:t>
            </a:r>
            <a:br>
              <a:rPr sz="4400"/>
            </a:br>
            <a:r>
              <a:rPr lang="de-DE" sz="4400" b="0" u="none" strike="noStrike">
                <a:solidFill>
                  <a:schemeClr val="accent1"/>
                </a:solidFill>
                <a:effectLst/>
                <a:uFillTx/>
                <a:latin typeface="Calibri"/>
                <a:ea typeface="Calibri"/>
              </a:rPr>
              <a:t>Weiterführung des Fallbeispiels „Die Party“</a:t>
            </a:r>
            <a:endParaRPr lang="en-US" sz="4400" b="0" u="none" strike="noStrike">
              <a:solidFill>
                <a:schemeClr val="accent1"/>
              </a:solidFill>
              <a:effectLst/>
              <a:uFillTx/>
              <a:latin typeface="Calibri"/>
            </a:endParaRPr>
          </a:p>
        </p:txBody>
      </p:sp>
      <p:sp>
        <p:nvSpPr>
          <p:cNvPr id="213" name="PlaceHolder 2"/>
          <p:cNvSpPr>
            <a:spLocks noGrp="1"/>
          </p:cNvSpPr>
          <p:nvPr>
            <p:ph/>
          </p:nvPr>
        </p:nvSpPr>
        <p:spPr>
          <a:xfrm>
            <a:off x="695160" y="2305800"/>
            <a:ext cx="10801080" cy="387072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Finden Sie sich erneut in Kleingruppen zusammen und </a:t>
            </a:r>
            <a:br>
              <a:rPr sz="2400"/>
            </a:br>
            <a:r>
              <a:rPr lang="de-DE" sz="2400" b="0" u="none" strike="noStrike">
                <a:solidFill>
                  <a:schemeClr val="dk2"/>
                </a:solidFill>
                <a:effectLst/>
                <a:uFillTx/>
                <a:latin typeface="Calibri"/>
                <a:ea typeface="Calibri"/>
              </a:rPr>
              <a:t>lesen Sie das Fallbeispiel.</a:t>
            </a:r>
            <a:endParaRPr lang="en-US" sz="24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pPr>
            <a:r>
              <a:rPr lang="de-DE" sz="2400" b="0" u="none" strike="noStrike">
                <a:solidFill>
                  <a:schemeClr val="dk2"/>
                </a:solidFill>
                <a:effectLst/>
                <a:uFillTx/>
                <a:latin typeface="Calibri"/>
                <a:ea typeface="Calibri"/>
              </a:rPr>
              <a:t>Bearbeiten Sie die auf dem Arbeitsbogen aufgeführten Fragen </a:t>
            </a:r>
            <a:br>
              <a:rPr sz="2400"/>
            </a:br>
            <a:r>
              <a:rPr lang="de-DE" sz="2400" b="0" u="none" strike="noStrike">
                <a:solidFill>
                  <a:schemeClr val="dk2"/>
                </a:solidFill>
                <a:effectLst/>
                <a:uFillTx/>
                <a:latin typeface="Calibri"/>
                <a:ea typeface="Calibri"/>
              </a:rPr>
              <a:t>und notieren Sie Ihre Ergebnisse. </a:t>
            </a:r>
            <a:endParaRPr lang="en-US" sz="2400" b="0" u="none" strike="noStrike">
              <a:solidFill>
                <a:schemeClr val="dk2"/>
              </a:solidFill>
              <a:effectLst/>
              <a:uFillTx/>
              <a:latin typeface="Calibri"/>
            </a:endParaRPr>
          </a:p>
          <a:p>
            <a:pPr indent="0" algn="l" defTabSz="914400">
              <a:lnSpc>
                <a:spcPct val="120000"/>
              </a:lnSpc>
              <a:spcBef>
                <a:spcPts val="1001"/>
              </a:spcBef>
              <a:buNone/>
            </a:pPr>
            <a:endParaRPr lang="en-US" sz="2400" b="0" u="none" strike="noStrike">
              <a:solidFill>
                <a:schemeClr val="dk2"/>
              </a:solidFill>
              <a:effectLst/>
              <a:uFillTx/>
              <a:latin typeface="Calibri"/>
            </a:endParaRPr>
          </a:p>
          <a:p>
            <a:pPr indent="0" algn="l" defTabSz="914400">
              <a:lnSpc>
                <a:spcPct val="120000"/>
              </a:lnSpc>
              <a:spcBef>
                <a:spcPts val="1001"/>
              </a:spcBef>
              <a:buNone/>
            </a:pPr>
            <a:endParaRPr lang="en-US" sz="2400" b="0" u="none" strike="noStrike">
              <a:solidFill>
                <a:schemeClr val="dk2"/>
              </a:solidFill>
              <a:effectLst/>
              <a:uFillTx/>
              <a:latin typeface="Calibri"/>
            </a:endParaRPr>
          </a:p>
        </p:txBody>
      </p:sp>
      <p:sp>
        <p:nvSpPr>
          <p:cNvPr id="4" name="PlaceHolder 3"/>
          <p:cNvSpPr>
            <a:spLocks noGrp="1"/>
          </p:cNvSpPr>
          <p:nvPr>
            <p:ph type="sldNum" idx="4"/>
          </p:nvPr>
        </p:nvSpPr>
        <p:spPr/>
        <p:txBody>
          <a:bodyPr/>
          <a:lstStyle/>
          <a:p>
            <a:fld id="{7BDB4075-8629-487D-A5FE-3481431A11C7}" type="slidenum">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695160" y="681120"/>
            <a:ext cx="1092744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ea typeface="Calibri"/>
              </a:rPr>
              <a:t>Grundregeln professioneller Gesprächsführung</a:t>
            </a:r>
            <a:endParaRPr lang="en-US" sz="4400" b="0" u="none" strike="noStrike">
              <a:solidFill>
                <a:schemeClr val="accent1"/>
              </a:solidFill>
              <a:effectLst/>
              <a:uFillTx/>
              <a:latin typeface="Calibri"/>
            </a:endParaRPr>
          </a:p>
        </p:txBody>
      </p:sp>
      <p:sp>
        <p:nvSpPr>
          <p:cNvPr id="215" name="PlaceHolder 2"/>
          <p:cNvSpPr>
            <a:spLocks noGrp="1"/>
          </p:cNvSpPr>
          <p:nvPr>
            <p:ph/>
          </p:nvPr>
        </p:nvSpPr>
        <p:spPr>
          <a:xfrm>
            <a:off x="695160" y="1690560"/>
            <a:ext cx="10801080" cy="6127560"/>
          </a:xfrm>
          <a:prstGeom prst="rect">
            <a:avLst/>
          </a:prstGeom>
          <a:noFill/>
          <a:ln w="0">
            <a:noFill/>
          </a:ln>
        </p:spPr>
        <p:txBody>
          <a:bodyPr lIns="91440" tIns="45720" rIns="91440" bIns="45720" anchor="t">
            <a:noAutofit/>
          </a:bodyPr>
          <a:lstStyle/>
          <a:p>
            <a:pPr marL="342000" indent="-342000" algn="l" defTabSz="914400">
              <a:lnSpc>
                <a:spcPct val="110000"/>
              </a:lnSpc>
              <a:spcBef>
                <a:spcPts val="799"/>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Zuhören vor Handeln:</a:t>
            </a:r>
            <a:r>
              <a:rPr lang="de-DE" sz="2400" b="0" u="none" strike="noStrike">
                <a:solidFill>
                  <a:schemeClr val="dk2"/>
                </a:solidFill>
                <a:effectLst/>
                <a:uFillTx/>
                <a:latin typeface="Calibri"/>
                <a:ea typeface="Calibri"/>
              </a:rPr>
              <a:t> </a:t>
            </a:r>
            <a:br>
              <a:rPr sz="2200"/>
            </a:br>
            <a:r>
              <a:rPr lang="de-DE" sz="2200" b="0" u="none" strike="noStrike">
                <a:solidFill>
                  <a:schemeClr val="dk2"/>
                </a:solidFill>
                <a:effectLst/>
                <a:uFillTx/>
                <a:latin typeface="Calibri"/>
                <a:ea typeface="Calibri"/>
              </a:rPr>
              <a:t>Das Gespräch dient zunächst dem Verstehen, nicht der Klärung oder Lösung.</a:t>
            </a:r>
            <a:endParaRPr lang="en-US" sz="2200" b="0" u="none" strike="noStrike">
              <a:solidFill>
                <a:schemeClr val="dk2"/>
              </a:solidFill>
              <a:effectLst/>
              <a:uFillTx/>
              <a:latin typeface="Calibri"/>
            </a:endParaRPr>
          </a:p>
          <a:p>
            <a:pPr marL="342000" indent="-342000" algn="l" defTabSz="914400">
              <a:lnSpc>
                <a:spcPct val="110000"/>
              </a:lnSpc>
              <a:spcBef>
                <a:spcPts val="799"/>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Glauben schenken, ohne zu bewerten:</a:t>
            </a:r>
            <a:r>
              <a:rPr lang="de-DE" sz="2400" b="0" u="none" strike="noStrike">
                <a:solidFill>
                  <a:schemeClr val="dk2"/>
                </a:solidFill>
                <a:effectLst/>
                <a:uFillTx/>
                <a:latin typeface="Calibri"/>
                <a:ea typeface="Calibri"/>
              </a:rPr>
              <a:t> </a:t>
            </a:r>
            <a:br>
              <a:rPr sz="2200"/>
            </a:br>
            <a:r>
              <a:rPr lang="de-DE" sz="2200" b="0" u="none" strike="noStrike">
                <a:solidFill>
                  <a:schemeClr val="dk2"/>
                </a:solidFill>
                <a:effectLst/>
                <a:uFillTx/>
                <a:latin typeface="Calibri"/>
                <a:ea typeface="Calibri"/>
              </a:rPr>
              <a:t>Elifs Aussagen werden ernst genommen, ohne sie zu überprüfen oder zu relativieren.</a:t>
            </a:r>
            <a:endParaRPr lang="en-US" sz="2200" b="0" u="none" strike="noStrike">
              <a:solidFill>
                <a:schemeClr val="dk2"/>
              </a:solidFill>
              <a:effectLst/>
              <a:uFillTx/>
              <a:latin typeface="Calibri"/>
            </a:endParaRPr>
          </a:p>
          <a:p>
            <a:pPr marL="342000" indent="-342000" algn="l" defTabSz="914400">
              <a:lnSpc>
                <a:spcPct val="110000"/>
              </a:lnSpc>
              <a:spcBef>
                <a:spcPts val="799"/>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Keine Versprechen machen, die nicht gehalten werden können</a:t>
            </a:r>
            <a:r>
              <a:rPr lang="de-DE" sz="2400" b="0" u="none" strike="noStrike">
                <a:solidFill>
                  <a:schemeClr val="dk2"/>
                </a:solidFill>
                <a:effectLst/>
                <a:uFillTx/>
                <a:latin typeface="Calibri"/>
                <a:ea typeface="Calibri"/>
              </a:rPr>
              <a:t> </a:t>
            </a:r>
            <a:r>
              <a:rPr lang="de-DE" sz="2200" b="0" u="none" strike="noStrike">
                <a:solidFill>
                  <a:schemeClr val="dk2"/>
                </a:solidFill>
                <a:effectLst/>
                <a:uFillTx/>
                <a:latin typeface="Calibri"/>
                <a:ea typeface="Calibri"/>
              </a:rPr>
              <a:t>– insbesondere keine Zusagen wie „Das bleibt unter uns." oder „Ich sorge dafür, dass nichts passiert.“</a:t>
            </a:r>
            <a:endParaRPr lang="en-US" sz="2200" b="0" u="none" strike="noStrike">
              <a:solidFill>
                <a:schemeClr val="dk2"/>
              </a:solidFill>
              <a:effectLst/>
              <a:uFillTx/>
              <a:latin typeface="Calibri"/>
            </a:endParaRPr>
          </a:p>
          <a:p>
            <a:pPr marL="342000" indent="-342000" algn="l" defTabSz="914400">
              <a:lnSpc>
                <a:spcPct val="110000"/>
              </a:lnSpc>
              <a:spcBef>
                <a:spcPts val="799"/>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Tempo und Inhalt bei Elif lassen:</a:t>
            </a:r>
            <a:r>
              <a:rPr lang="de-DE" sz="2400" b="0" u="none" strike="noStrike">
                <a:solidFill>
                  <a:schemeClr val="dk2"/>
                </a:solidFill>
                <a:effectLst/>
                <a:uFillTx/>
                <a:latin typeface="Calibri"/>
                <a:ea typeface="Calibri"/>
              </a:rPr>
              <a:t> </a:t>
            </a:r>
            <a:r>
              <a:rPr lang="de-DE" sz="2200" b="0" u="none" strike="noStrike">
                <a:solidFill>
                  <a:schemeClr val="dk2"/>
                </a:solidFill>
                <a:effectLst/>
                <a:uFillTx/>
                <a:latin typeface="Calibri"/>
                <a:ea typeface="Calibri"/>
              </a:rPr>
              <a:t>Sie bestimmt, wie viel sie erzählt. </a:t>
            </a:r>
            <a:br>
              <a:rPr sz="2200"/>
            </a:br>
            <a:r>
              <a:rPr lang="de-DE" sz="2200" b="0" u="none" strike="noStrike">
                <a:solidFill>
                  <a:schemeClr val="dk2"/>
                </a:solidFill>
                <a:effectLst/>
                <a:uFillTx/>
                <a:latin typeface="Calibri"/>
                <a:ea typeface="Calibri"/>
              </a:rPr>
              <a:t>Nachfragen erfolgen behutsam und nur, wenn sie dem Schutz dienen.</a:t>
            </a:r>
            <a:endParaRPr lang="en-US" sz="2200" b="0" u="none" strike="noStrike">
              <a:solidFill>
                <a:schemeClr val="dk2"/>
              </a:solidFill>
              <a:effectLst/>
              <a:uFillTx/>
              <a:latin typeface="Calibri"/>
            </a:endParaRPr>
          </a:p>
          <a:p>
            <a:pPr marL="342000" indent="-342000" algn="l" defTabSz="914400">
              <a:lnSpc>
                <a:spcPct val="110000"/>
              </a:lnSpc>
              <a:spcBef>
                <a:spcPts val="799"/>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Rollenklarheit bewahren:</a:t>
            </a:r>
            <a:r>
              <a:rPr lang="de-DE" sz="2400" b="0" u="none" strike="noStrike">
                <a:solidFill>
                  <a:schemeClr val="dk2"/>
                </a:solidFill>
                <a:effectLst/>
                <a:uFillTx/>
                <a:latin typeface="Calibri"/>
                <a:ea typeface="Calibri"/>
              </a:rPr>
              <a:t> </a:t>
            </a:r>
            <a:r>
              <a:rPr lang="de-DE" sz="2200" b="0" u="none" strike="noStrike">
                <a:solidFill>
                  <a:schemeClr val="dk2"/>
                </a:solidFill>
                <a:effectLst/>
                <a:uFillTx/>
                <a:latin typeface="Calibri"/>
                <a:ea typeface="Calibri"/>
              </a:rPr>
              <a:t>Lehrkräfte sind nicht die Strafverfolgungsbehörde </a:t>
            </a:r>
            <a:br>
              <a:rPr sz="2200"/>
            </a:br>
            <a:r>
              <a:rPr lang="de-DE" sz="2200" b="0" u="none" strike="noStrike">
                <a:solidFill>
                  <a:schemeClr val="dk2"/>
                </a:solidFill>
                <a:effectLst/>
                <a:uFillTx/>
                <a:latin typeface="Calibri"/>
                <a:ea typeface="Calibri"/>
              </a:rPr>
              <a:t>und keine ausgebildeten Therapeutinnen oder Therapeuten – </a:t>
            </a:r>
            <a:br>
              <a:rPr sz="2200"/>
            </a:br>
            <a:r>
              <a:rPr lang="de-DE" sz="2200" b="0" u="none" strike="noStrike">
                <a:solidFill>
                  <a:schemeClr val="dk2"/>
                </a:solidFill>
                <a:effectLst/>
                <a:uFillTx/>
                <a:latin typeface="Calibri"/>
                <a:ea typeface="Calibri"/>
              </a:rPr>
              <a:t>sondern erste Ansprechpersonen im Hilfesystem.</a:t>
            </a:r>
            <a:endParaRPr lang="en-US" sz="2200" b="0" u="none" strike="noStrike">
              <a:solidFill>
                <a:schemeClr val="dk2"/>
              </a:solidFill>
              <a:effectLst/>
              <a:uFillTx/>
              <a:latin typeface="Calibri"/>
            </a:endParaRPr>
          </a:p>
          <a:p>
            <a:pPr indent="0" algn="l" defTabSz="914400">
              <a:lnSpc>
                <a:spcPct val="110000"/>
              </a:lnSpc>
              <a:spcBef>
                <a:spcPts val="799"/>
              </a:spcBef>
              <a:buNone/>
              <a:tabLst>
                <a:tab pos="457200" algn="l"/>
              </a:tabLst>
            </a:pPr>
            <a:endParaRPr lang="en-US" sz="2200" b="0" u="none" strike="noStrike">
              <a:solidFill>
                <a:schemeClr val="dk2"/>
              </a:solidFill>
              <a:effectLst/>
              <a:uFillTx/>
              <a:latin typeface="Calibri"/>
            </a:endParaRPr>
          </a:p>
        </p:txBody>
      </p:sp>
      <p:sp>
        <p:nvSpPr>
          <p:cNvPr id="4" name="PlaceHolder 3"/>
          <p:cNvSpPr>
            <a:spLocks noGrp="1"/>
          </p:cNvSpPr>
          <p:nvPr>
            <p:ph type="sldNum" idx="5"/>
          </p:nvPr>
        </p:nvSpPr>
        <p:spPr/>
        <p:txBody>
          <a:bodyPr/>
          <a:lstStyle/>
          <a:p>
            <a:fld id="{3630470A-B9E2-4AB7-9507-AD3E661ECAE3}" type="slidenum">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Was hilft:</a:t>
            </a:r>
            <a:endParaRPr lang="en-US" sz="4400" b="0" u="none" strike="noStrike">
              <a:solidFill>
                <a:schemeClr val="accent1"/>
              </a:solidFill>
              <a:effectLst/>
              <a:uFillTx/>
              <a:latin typeface="Calibri"/>
            </a:endParaRPr>
          </a:p>
        </p:txBody>
      </p:sp>
      <p:sp>
        <p:nvSpPr>
          <p:cNvPr id="217" name="PlaceHolder 2"/>
          <p:cNvSpPr>
            <a:spLocks noGrp="1"/>
          </p:cNvSpPr>
          <p:nvPr>
            <p:ph/>
          </p:nvPr>
        </p:nvSpPr>
        <p:spPr>
          <a:xfrm>
            <a:off x="695160" y="1596240"/>
            <a:ext cx="10801080" cy="4350960"/>
          </a:xfrm>
          <a:prstGeom prst="rect">
            <a:avLst/>
          </a:prstGeom>
          <a:noFill/>
          <a:ln w="0">
            <a:noFill/>
          </a:ln>
        </p:spPr>
        <p:txBody>
          <a:bodyPr lIns="91440" tIns="45720" rIns="91440" bIns="45720" anchor="t">
            <a:normAutofit/>
          </a:bodyPr>
          <a:lstStyle/>
          <a:p>
            <a:pPr marL="342000" indent="-342000" algn="l" defTabSz="914400">
              <a:lnSpc>
                <a:spcPct val="11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Zuhören</a:t>
            </a:r>
            <a:r>
              <a:rPr lang="de-DE" sz="2200" b="0" u="none" strike="noStrike">
                <a:solidFill>
                  <a:schemeClr val="dk2"/>
                </a:solidFill>
                <a:effectLst/>
                <a:uFillTx/>
                <a:latin typeface="Calibri"/>
                <a:ea typeface="Calibri"/>
              </a:rPr>
              <a:t> ohne Unterbrechung, Bewertung oder vorschnelle Reaktion</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Wertschätzung</a:t>
            </a:r>
            <a:r>
              <a:rPr lang="de-DE" sz="2200" b="0" u="none" strike="noStrike">
                <a:solidFill>
                  <a:schemeClr val="dk2"/>
                </a:solidFill>
                <a:effectLst/>
                <a:uFillTx/>
                <a:latin typeface="Calibri"/>
                <a:ea typeface="Calibri"/>
              </a:rPr>
              <a:t> für den Schritt: „Danke, dass du mir das erzählst."</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Verantwortung</a:t>
            </a:r>
            <a:r>
              <a:rPr lang="de-DE" sz="2200" b="0" u="none" strike="noStrike">
                <a:solidFill>
                  <a:schemeClr val="dk2"/>
                </a:solidFill>
                <a:effectLst/>
                <a:uFillTx/>
                <a:latin typeface="Calibri"/>
                <a:ea typeface="Calibri"/>
              </a:rPr>
              <a:t> klar und ruhig benennen: „Du bist nicht schuld – weder für das, </a:t>
            </a:r>
            <a:br>
              <a:rPr sz="2200"/>
            </a:br>
            <a:r>
              <a:rPr lang="de-DE" sz="2200" b="0" u="none" strike="noStrike">
                <a:solidFill>
                  <a:schemeClr val="dk2"/>
                </a:solidFill>
                <a:effectLst/>
                <a:uFillTx/>
                <a:latin typeface="Calibri"/>
                <a:ea typeface="Calibri"/>
              </a:rPr>
              <a:t>was im Flur passiert ist, noch für das Foto."</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Ich-Botschaften: </a:t>
            </a:r>
            <a:r>
              <a:rPr lang="de-DE" sz="2200" b="0" u="none" strike="noStrike">
                <a:solidFill>
                  <a:schemeClr val="dk2"/>
                </a:solidFill>
                <a:effectLst/>
                <a:uFillTx/>
                <a:latin typeface="Calibri"/>
                <a:ea typeface="Calibri"/>
              </a:rPr>
              <a:t>„Ich nehme wahr, dass dich das sehr belastet."</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Pausen</a:t>
            </a:r>
            <a:r>
              <a:rPr lang="de-DE" sz="2200" b="0" u="none" strike="noStrike">
                <a:solidFill>
                  <a:schemeClr val="dk2"/>
                </a:solidFill>
                <a:effectLst/>
                <a:uFillTx/>
                <a:latin typeface="Calibri"/>
                <a:ea typeface="Calibri"/>
              </a:rPr>
              <a:t> aushalten, Elif zu nichts drängen</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Transparenz</a:t>
            </a:r>
            <a:r>
              <a:rPr lang="de-DE" sz="2200" b="0" u="none" strike="noStrike">
                <a:solidFill>
                  <a:schemeClr val="dk2"/>
                </a:solidFill>
                <a:effectLst/>
                <a:uFillTx/>
                <a:latin typeface="Calibri"/>
                <a:ea typeface="Calibri"/>
              </a:rPr>
              <a:t> über nächste Schritte: „Ich werde das nicht alleine tragen können, </a:t>
            </a:r>
            <a:br>
              <a:rPr sz="2200"/>
            </a:br>
            <a:r>
              <a:rPr lang="de-DE" sz="2200" b="0" u="none" strike="noStrike">
                <a:solidFill>
                  <a:schemeClr val="dk2"/>
                </a:solidFill>
                <a:effectLst/>
                <a:uFillTx/>
                <a:latin typeface="Calibri"/>
                <a:ea typeface="Calibri"/>
              </a:rPr>
              <a:t>aber wir besprechen gemeinsam, was als nächstes passiert."</a:t>
            </a:r>
            <a:endParaRPr lang="en-US" sz="2200" b="0" u="none" strike="noStrike">
              <a:solidFill>
                <a:schemeClr val="dk2"/>
              </a:solidFill>
              <a:effectLst/>
              <a:uFillTx/>
              <a:latin typeface="Calibri"/>
            </a:endParaRPr>
          </a:p>
          <a:p>
            <a:pPr indent="0" algn="l" defTabSz="914400">
              <a:lnSpc>
                <a:spcPct val="110000"/>
              </a:lnSpc>
              <a:spcBef>
                <a:spcPts val="1001"/>
              </a:spcBef>
              <a:buNone/>
              <a:tabLst>
                <a:tab pos="457200" algn="l"/>
              </a:tabLst>
            </a:pPr>
            <a:endParaRPr lang="en-US" sz="2200" b="0" u="none" strike="noStrike">
              <a:solidFill>
                <a:schemeClr val="dk2"/>
              </a:solidFill>
              <a:effectLst/>
              <a:uFillTx/>
              <a:latin typeface="Calibri"/>
            </a:endParaRPr>
          </a:p>
          <a:p>
            <a:pPr indent="0" algn="l" defTabSz="914400">
              <a:lnSpc>
                <a:spcPct val="110000"/>
              </a:lnSpc>
              <a:spcBef>
                <a:spcPts val="1001"/>
              </a:spcBef>
              <a:buNone/>
              <a:tabLst>
                <a:tab pos="457200" algn="l"/>
              </a:tabLst>
            </a:pPr>
            <a:endParaRPr lang="en-US" sz="2200" b="0" u="none" strike="noStrike">
              <a:solidFill>
                <a:schemeClr val="dk2"/>
              </a:solidFill>
              <a:effectLst/>
              <a:uFillTx/>
              <a:latin typeface="Calibri"/>
            </a:endParaRPr>
          </a:p>
        </p:txBody>
      </p:sp>
      <p:sp>
        <p:nvSpPr>
          <p:cNvPr id="4" name="PlaceHolder 3"/>
          <p:cNvSpPr>
            <a:spLocks noGrp="1"/>
          </p:cNvSpPr>
          <p:nvPr>
            <p:ph type="sldNum" idx="5"/>
          </p:nvPr>
        </p:nvSpPr>
        <p:spPr/>
        <p:txBody>
          <a:bodyPr/>
          <a:lstStyle/>
          <a:p>
            <a:fld id="{0C7B92F5-A9F6-4531-8D63-31A687080FE0}" type="slidenum">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Was vermieden werden sollte:</a:t>
            </a:r>
            <a:endParaRPr lang="en-US" sz="4400" b="0" u="none" strike="noStrike">
              <a:solidFill>
                <a:schemeClr val="accent1"/>
              </a:solidFill>
              <a:effectLst/>
              <a:uFillTx/>
              <a:latin typeface="Calibri"/>
            </a:endParaRPr>
          </a:p>
        </p:txBody>
      </p:sp>
      <p:sp>
        <p:nvSpPr>
          <p:cNvPr id="219" name="PlaceHolder 2"/>
          <p:cNvSpPr>
            <a:spLocks noGrp="1"/>
          </p:cNvSpPr>
          <p:nvPr>
            <p:ph/>
          </p:nvPr>
        </p:nvSpPr>
        <p:spPr>
          <a:xfrm>
            <a:off x="695160" y="1554120"/>
            <a:ext cx="10801080" cy="5167080"/>
          </a:xfrm>
          <a:prstGeom prst="rect">
            <a:avLst/>
          </a:prstGeom>
          <a:noFill/>
          <a:ln w="0">
            <a:noFill/>
          </a:ln>
        </p:spPr>
        <p:txBody>
          <a:bodyPr lIns="91440" tIns="45720" rIns="91440" bIns="45720" anchor="t">
            <a:normAutofit/>
          </a:bodyPr>
          <a:lstStyle/>
          <a:p>
            <a:pPr marL="342000" indent="-34200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Detaillierte Nachfragen:</a:t>
            </a:r>
            <a:br>
              <a:rPr sz="2400"/>
            </a:br>
            <a:r>
              <a:rPr lang="de-DE" sz="2200" b="0" u="none" strike="noStrike">
                <a:solidFill>
                  <a:schemeClr val="dk2"/>
                </a:solidFill>
                <a:effectLst/>
                <a:uFillTx/>
                <a:latin typeface="Calibri"/>
                <a:ea typeface="Calibri"/>
              </a:rPr>
              <a:t>„Was genau hat sie gemacht?"</a:t>
            </a:r>
            <a:endParaRPr lang="en-US" sz="22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Zweifel oder Relativierungen: </a:t>
            </a:r>
            <a:br>
              <a:rPr sz="2400"/>
            </a:br>
            <a:r>
              <a:rPr lang="de-DE" sz="2200" b="0" u="none" strike="noStrike">
                <a:solidFill>
                  <a:schemeClr val="dk2"/>
                </a:solidFill>
                <a:effectLst/>
                <a:uFillTx/>
                <a:latin typeface="Calibri"/>
                <a:ea typeface="Calibri"/>
              </a:rPr>
              <a:t>„Bist du sicher, dass sie das absichtlich gemacht hat?"</a:t>
            </a:r>
            <a:endParaRPr lang="en-US" sz="22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Bewertungen: </a:t>
            </a:r>
            <a:br>
              <a:rPr sz="2400"/>
            </a:br>
            <a:r>
              <a:rPr lang="de-DE" sz="2200" b="0" u="none" strike="noStrike">
                <a:solidFill>
                  <a:schemeClr val="dk2"/>
                </a:solidFill>
                <a:effectLst/>
                <a:uFillTx/>
                <a:latin typeface="Calibri"/>
                <a:ea typeface="Calibri"/>
              </a:rPr>
              <a:t>„Warum hast du denn nichts gesagt?"</a:t>
            </a:r>
            <a:endParaRPr lang="en-US" sz="22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Versprechen, die nicht gehalten werden können: </a:t>
            </a:r>
            <a:br>
              <a:rPr sz="2400"/>
            </a:br>
            <a:r>
              <a:rPr lang="de-DE" sz="2200" b="0" u="none" strike="noStrike">
                <a:solidFill>
                  <a:schemeClr val="dk2"/>
                </a:solidFill>
                <a:effectLst/>
                <a:uFillTx/>
                <a:latin typeface="Calibri"/>
                <a:ea typeface="Calibri"/>
              </a:rPr>
              <a:t>„Das bleibt unter uns."</a:t>
            </a:r>
            <a:endParaRPr lang="en-US" sz="2200" b="0" u="none" strike="noStrike">
              <a:solidFill>
                <a:schemeClr val="dk2"/>
              </a:solidFill>
              <a:effectLst/>
              <a:uFillTx/>
              <a:latin typeface="Calibri"/>
            </a:endParaRPr>
          </a:p>
          <a:p>
            <a:pPr marL="342000" indent="-342000" algn="l" defTabSz="914400">
              <a:lnSpc>
                <a:spcPct val="120000"/>
              </a:lnSpc>
              <a:spcBef>
                <a:spcPts val="1001"/>
              </a:spcBef>
              <a:buClr>
                <a:srgbClr val="192B46"/>
              </a:buClr>
              <a:buSzPct val="80000"/>
              <a:buFont typeface="Arial"/>
              <a:buChar char="•"/>
              <a:tabLst>
                <a:tab pos="457200" algn="l"/>
              </a:tabLst>
            </a:pPr>
            <a:r>
              <a:rPr lang="de-DE" sz="2400" b="1" u="none" strike="noStrike">
                <a:solidFill>
                  <a:schemeClr val="dk2"/>
                </a:solidFill>
                <a:effectLst/>
                <a:uFillTx/>
                <a:latin typeface="Calibri"/>
                <a:ea typeface="Calibri"/>
              </a:rPr>
              <a:t>Vorschnelle Reaktionen: </a:t>
            </a:r>
            <a:br>
              <a:rPr sz="2400"/>
            </a:br>
            <a:r>
              <a:rPr lang="de-DE" sz="2200" b="0" u="none" strike="noStrike">
                <a:solidFill>
                  <a:schemeClr val="dk2"/>
                </a:solidFill>
                <a:effectLst/>
                <a:uFillTx/>
                <a:latin typeface="Calibri"/>
                <a:ea typeface="Calibri"/>
              </a:rPr>
              <a:t>Merle sofort ansprechen, Eltern sofort anrufen</a:t>
            </a:r>
            <a:endParaRPr lang="en-US" sz="2200" b="0" u="none" strike="noStrike">
              <a:solidFill>
                <a:schemeClr val="dk2"/>
              </a:solidFill>
              <a:effectLst/>
              <a:uFillTx/>
              <a:latin typeface="Calibri"/>
            </a:endParaRPr>
          </a:p>
        </p:txBody>
      </p:sp>
      <p:sp>
        <p:nvSpPr>
          <p:cNvPr id="4" name="PlaceHolder 3"/>
          <p:cNvSpPr>
            <a:spLocks noGrp="1"/>
          </p:cNvSpPr>
          <p:nvPr>
            <p:ph type="sldNum" idx="4"/>
          </p:nvPr>
        </p:nvSpPr>
        <p:spPr/>
        <p:txBody>
          <a:bodyPr/>
          <a:lstStyle/>
          <a:p>
            <a:fld id="{19993D19-A812-44E9-9D22-58EF3C48A170}" type="slidenum">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Im Gespräch mit Elif:</a:t>
            </a:r>
            <a:endParaRPr lang="en-US" sz="4400" b="0" u="none" strike="noStrike">
              <a:solidFill>
                <a:schemeClr val="accent1"/>
              </a:solidFill>
              <a:effectLst/>
              <a:uFillTx/>
              <a:latin typeface="Calibri"/>
            </a:endParaRPr>
          </a:p>
        </p:txBody>
      </p:sp>
      <p:pic>
        <p:nvPicPr>
          <p:cNvPr id="221" name="Grafik 5"/>
          <p:cNvPicPr/>
          <p:nvPr/>
        </p:nvPicPr>
        <p:blipFill>
          <a:blip r:embed="rId2"/>
          <a:stretch/>
        </p:blipFill>
        <p:spPr>
          <a:xfrm>
            <a:off x="-785160" y="4568760"/>
            <a:ext cx="13467240" cy="3045240"/>
          </a:xfrm>
          <a:prstGeom prst="rect">
            <a:avLst/>
          </a:prstGeom>
          <a:noFill/>
          <a:ln w="0">
            <a:noFill/>
          </a:ln>
        </p:spPr>
      </p:pic>
      <p:sp>
        <p:nvSpPr>
          <p:cNvPr id="222" name="PlaceHolder 2"/>
          <p:cNvSpPr>
            <a:spLocks noGrp="1"/>
          </p:cNvSpPr>
          <p:nvPr>
            <p:ph/>
          </p:nvPr>
        </p:nvSpPr>
        <p:spPr>
          <a:xfrm>
            <a:off x="695160" y="1531080"/>
            <a:ext cx="11310840" cy="5862600"/>
          </a:xfrm>
          <a:prstGeom prst="rect">
            <a:avLst/>
          </a:prstGeom>
          <a:noFill/>
          <a:ln w="0">
            <a:noFill/>
          </a:ln>
        </p:spPr>
        <p:txBody>
          <a:bodyPr lIns="91440" tIns="45720" rIns="91440" bIns="45720" anchor="t">
            <a:noAutofit/>
          </a:bodyPr>
          <a:lstStyle/>
          <a:p>
            <a:pPr indent="0" algn="l" defTabSz="914400">
              <a:lnSpc>
                <a:spcPct val="110000"/>
              </a:lnSpc>
              <a:spcBef>
                <a:spcPts val="400"/>
              </a:spcBef>
              <a:spcAft>
                <a:spcPts val="1199"/>
              </a:spcAft>
              <a:buNone/>
              <a:tabLst>
                <a:tab pos="0" algn="l"/>
              </a:tabLst>
            </a:pPr>
            <a:r>
              <a:rPr lang="de-DE" sz="2400" b="1" u="none" strike="noStrike">
                <a:solidFill>
                  <a:schemeClr val="dk2"/>
                </a:solidFill>
                <a:effectLst/>
                <a:uFillTx/>
                <a:latin typeface="Calibri"/>
                <a:ea typeface="Calibri"/>
              </a:rPr>
              <a:t>Umgang mit dem Foto:</a:t>
            </a:r>
            <a:endParaRPr lang="en-US" sz="2400" b="0" u="none" strike="noStrike">
              <a:solidFill>
                <a:schemeClr val="dk2"/>
              </a:solidFill>
              <a:effectLst/>
              <a:uFillTx/>
              <a:latin typeface="Calibri"/>
            </a:endParaRPr>
          </a:p>
          <a:p>
            <a:pPr marL="342000" indent="-342000" algn="l" defTabSz="914400">
              <a:lnSpc>
                <a:spcPct val="110000"/>
              </a:lnSpc>
              <a:spcBef>
                <a:spcPts val="400"/>
              </a:spcBef>
              <a:spcAft>
                <a:spcPts val="201"/>
              </a:spcAft>
              <a:buClr>
                <a:srgbClr val="192B46"/>
              </a:buClr>
              <a:buSzPct val="80000"/>
              <a:buFont typeface="Arial"/>
              <a:buChar char="•"/>
              <a:tabLst>
                <a:tab pos="457200" algn="l"/>
              </a:tabLst>
            </a:pPr>
            <a:r>
              <a:rPr lang="de-DE" sz="2200" b="1" u="none" strike="noStrike">
                <a:solidFill>
                  <a:schemeClr val="dk2"/>
                </a:solidFill>
                <a:effectLst/>
                <a:uFillTx/>
                <a:latin typeface="Calibri"/>
                <a:ea typeface="Calibri"/>
              </a:rPr>
              <a:t>Auf die Strafbarkeit hinweisen – aber: </a:t>
            </a:r>
            <a:r>
              <a:rPr lang="de-DE" sz="2200" b="0" u="none" strike="noStrike">
                <a:solidFill>
                  <a:schemeClr val="dk2"/>
                </a:solidFill>
                <a:effectLst/>
                <a:uFillTx/>
                <a:latin typeface="Calibri"/>
                <a:ea typeface="Calibri"/>
              </a:rPr>
              <a:t>Elif muss sich nicht jetzt direkt </a:t>
            </a:r>
            <a:br>
              <a:rPr sz="2200"/>
            </a:br>
            <a:r>
              <a:rPr lang="de-DE" sz="2200" b="0" u="none" strike="noStrike">
                <a:solidFill>
                  <a:schemeClr val="dk2"/>
                </a:solidFill>
                <a:effectLst/>
                <a:uFillTx/>
                <a:latin typeface="Calibri"/>
                <a:ea typeface="Calibri"/>
              </a:rPr>
              <a:t>entscheiden, ob sie das anzeigen will.</a:t>
            </a:r>
            <a:endParaRPr lang="en-US" sz="2200" b="0" u="none" strike="noStrike">
              <a:solidFill>
                <a:schemeClr val="dk2"/>
              </a:solidFill>
              <a:effectLst/>
              <a:uFillTx/>
              <a:latin typeface="Calibri"/>
            </a:endParaRPr>
          </a:p>
          <a:p>
            <a:pPr marL="342000" indent="-342000" algn="l" defTabSz="914400">
              <a:lnSpc>
                <a:spcPct val="110000"/>
              </a:lnSpc>
              <a:spcBef>
                <a:spcPts val="400"/>
              </a:spcBef>
              <a:spcAft>
                <a:spcPts val="201"/>
              </a:spcAft>
              <a:buClr>
                <a:srgbClr val="192B46"/>
              </a:buClr>
              <a:buSzPct val="80000"/>
              <a:buFont typeface="Arial"/>
              <a:buChar char="•"/>
              <a:tabLst>
                <a:tab pos="457200" algn="l"/>
              </a:tabLst>
            </a:pPr>
            <a:r>
              <a:rPr lang="de-DE" sz="2200" b="1" u="none" strike="noStrike">
                <a:solidFill>
                  <a:schemeClr val="dk2"/>
                </a:solidFill>
                <a:effectLst/>
                <a:uFillTx/>
                <a:latin typeface="Calibri"/>
                <a:ea typeface="Calibri"/>
              </a:rPr>
              <a:t>Das Foto nicht löschen, </a:t>
            </a:r>
            <a:r>
              <a:rPr lang="de-DE" sz="2200" b="0" u="none" strike="noStrike">
                <a:solidFill>
                  <a:schemeClr val="dk2"/>
                </a:solidFill>
                <a:effectLst/>
                <a:uFillTx/>
                <a:latin typeface="Calibri"/>
                <a:ea typeface="Calibri"/>
              </a:rPr>
              <a:t>da es für eine Anzeige relevant sein kann</a:t>
            </a:r>
            <a:endParaRPr lang="en-US" sz="2200" b="0" u="none" strike="noStrike">
              <a:solidFill>
                <a:schemeClr val="dk2"/>
              </a:solidFill>
              <a:effectLst/>
              <a:uFillTx/>
              <a:latin typeface="Calibri"/>
            </a:endParaRPr>
          </a:p>
          <a:p>
            <a:pPr marL="342000" indent="-342000" algn="l" defTabSz="914400">
              <a:lnSpc>
                <a:spcPct val="110000"/>
              </a:lnSpc>
              <a:spcBef>
                <a:spcPts val="400"/>
              </a:spcBef>
              <a:spcAft>
                <a:spcPts val="201"/>
              </a:spcAft>
              <a:buClr>
                <a:srgbClr val="192B46"/>
              </a:buClr>
              <a:buSzPct val="80000"/>
              <a:buFont typeface="Arial"/>
              <a:buChar char="•"/>
              <a:tabLst>
                <a:tab pos="457200" algn="l"/>
              </a:tabLst>
            </a:pPr>
            <a:r>
              <a:rPr lang="de-DE" sz="2200" b="1" u="none" strike="noStrike">
                <a:solidFill>
                  <a:schemeClr val="dk2"/>
                </a:solidFill>
                <a:effectLst/>
                <a:uFillTx/>
                <a:latin typeface="Calibri"/>
                <a:ea typeface="Calibri"/>
              </a:rPr>
              <a:t>Das Foto nicht weiterleiten, </a:t>
            </a:r>
            <a:r>
              <a:rPr lang="de-DE" sz="2200" b="0" u="none" strike="noStrike">
                <a:solidFill>
                  <a:schemeClr val="dk2"/>
                </a:solidFill>
                <a:effectLst/>
                <a:uFillTx/>
                <a:latin typeface="Calibri"/>
                <a:ea typeface="Calibri"/>
              </a:rPr>
              <a:t>auch nicht an Vertrauenspersonen oder </a:t>
            </a:r>
            <a:br>
              <a:rPr sz="2200"/>
            </a:br>
            <a:r>
              <a:rPr lang="de-DE" sz="2200" b="0" u="none" strike="noStrike">
                <a:solidFill>
                  <a:schemeClr val="dk2"/>
                </a:solidFill>
                <a:effectLst/>
                <a:uFillTx/>
                <a:latin typeface="Calibri"/>
                <a:ea typeface="Calibri"/>
              </a:rPr>
              <a:t>zur vermeintlichen „Beweissicherung"</a:t>
            </a:r>
            <a:endParaRPr lang="en-US" sz="2200" b="0" u="none" strike="noStrike">
              <a:solidFill>
                <a:schemeClr val="dk2"/>
              </a:solidFill>
              <a:effectLst/>
              <a:uFillTx/>
              <a:latin typeface="Calibri"/>
            </a:endParaRPr>
          </a:p>
          <a:p>
            <a:pPr marL="342000" indent="-342000" algn="l" defTabSz="914400">
              <a:lnSpc>
                <a:spcPct val="110000"/>
              </a:lnSpc>
              <a:spcBef>
                <a:spcPts val="400"/>
              </a:spcBef>
              <a:spcAft>
                <a:spcPts val="201"/>
              </a:spcAft>
              <a:buClr>
                <a:srgbClr val="192B46"/>
              </a:buClr>
              <a:buSzPct val="80000"/>
              <a:buFont typeface="Arial"/>
              <a:buChar char="•"/>
              <a:tabLst>
                <a:tab pos="457200" algn="l"/>
              </a:tabLst>
            </a:pPr>
            <a:r>
              <a:rPr lang="de-DE" sz="2200" b="1" u="none" strike="noStrike">
                <a:solidFill>
                  <a:schemeClr val="dk2"/>
                </a:solidFill>
                <a:effectLst/>
                <a:uFillTx/>
                <a:latin typeface="Calibri"/>
                <a:ea typeface="Calibri"/>
              </a:rPr>
              <a:t>Das Gerät nicht zurücksetzen </a:t>
            </a:r>
            <a:r>
              <a:rPr lang="de-DE" sz="2200" b="0" u="none" strike="noStrike">
                <a:solidFill>
                  <a:schemeClr val="dk2"/>
                </a:solidFill>
                <a:effectLst/>
                <a:uFillTx/>
                <a:latin typeface="Calibri"/>
                <a:ea typeface="Calibri"/>
              </a:rPr>
              <a:t>oder Verläufe löschen</a:t>
            </a:r>
            <a:endParaRPr lang="en-US" sz="2200" b="0" u="none" strike="noStrike">
              <a:solidFill>
                <a:schemeClr val="dk2"/>
              </a:solidFill>
              <a:effectLst/>
              <a:uFillTx/>
              <a:latin typeface="Calibri"/>
            </a:endParaRPr>
          </a:p>
          <a:p>
            <a:pPr marL="342000" indent="-342000" algn="l" defTabSz="914400">
              <a:lnSpc>
                <a:spcPct val="110000"/>
              </a:lnSpc>
              <a:spcBef>
                <a:spcPts val="400"/>
              </a:spcBef>
              <a:spcAft>
                <a:spcPts val="201"/>
              </a:spcAft>
              <a:buClr>
                <a:srgbClr val="192B46"/>
              </a:buClr>
              <a:buSzPct val="80000"/>
              <a:buFont typeface="Arial"/>
              <a:buChar char="•"/>
              <a:tabLst>
                <a:tab pos="457200" algn="l"/>
              </a:tabLst>
            </a:pPr>
            <a:r>
              <a:rPr lang="de-DE" sz="2200" b="0" u="none" strike="noStrike">
                <a:solidFill>
                  <a:schemeClr val="dk2"/>
                </a:solidFill>
                <a:effectLst/>
                <a:uFillTx/>
                <a:latin typeface="Calibri"/>
                <a:ea typeface="Calibri"/>
              </a:rPr>
              <a:t>Wenn möglich: </a:t>
            </a:r>
            <a:r>
              <a:rPr lang="de-DE" sz="2200" b="1" u="none" strike="noStrike">
                <a:solidFill>
                  <a:schemeClr val="dk2"/>
                </a:solidFill>
                <a:effectLst/>
                <a:uFillTx/>
                <a:latin typeface="Calibri"/>
                <a:ea typeface="Calibri"/>
              </a:rPr>
              <a:t>Chatverlauf sichern</a:t>
            </a:r>
            <a:r>
              <a:rPr lang="de-DE" sz="2200" b="0" u="none" strike="noStrike">
                <a:solidFill>
                  <a:schemeClr val="dk2"/>
                </a:solidFill>
                <a:effectLst/>
                <a:uFillTx/>
                <a:latin typeface="Calibri"/>
                <a:ea typeface="Calibri"/>
              </a:rPr>
              <a:t>, Datum, Uhrzeit und Absenderin </a:t>
            </a:r>
            <a:br>
              <a:rPr sz="2200"/>
            </a:br>
            <a:r>
              <a:rPr lang="de-DE" sz="2200" b="0" u="none" strike="noStrike">
                <a:solidFill>
                  <a:schemeClr val="dk2"/>
                </a:solidFill>
                <a:effectLst/>
                <a:uFillTx/>
                <a:latin typeface="Calibri"/>
                <a:ea typeface="Calibri"/>
              </a:rPr>
              <a:t>bzw. Absender sollten sichtbar sein</a:t>
            </a:r>
            <a:endParaRPr lang="en-US" sz="2200" b="0" u="none" strike="noStrike">
              <a:solidFill>
                <a:schemeClr val="dk2"/>
              </a:solidFill>
              <a:effectLst/>
              <a:uFillTx/>
              <a:latin typeface="Calibri"/>
            </a:endParaRPr>
          </a:p>
          <a:p>
            <a:pPr indent="0" algn="l" defTabSz="914400">
              <a:lnSpc>
                <a:spcPct val="110000"/>
              </a:lnSpc>
              <a:spcBef>
                <a:spcPts val="1001"/>
              </a:spcBef>
              <a:buNone/>
              <a:tabLst>
                <a:tab pos="0" algn="l"/>
              </a:tabLst>
            </a:pPr>
            <a:r>
              <a:rPr lang="de-DE" sz="2200" b="0" i="1" u="none" strike="noStrike">
                <a:solidFill>
                  <a:schemeClr val="dk2"/>
                </a:solidFill>
                <a:effectLst/>
                <a:uFillTx/>
                <a:latin typeface="Calibri"/>
                <a:ea typeface="Calibri"/>
              </a:rPr>
              <a:t>Das unaufgeforderte Zusenden eines Genitalfotos mit der Aufforderung, ein Gegenbild </a:t>
            </a:r>
            <a:br>
              <a:rPr sz="2200"/>
            </a:br>
            <a:r>
              <a:rPr lang="de-DE" sz="2200" b="0" i="1" u="none" strike="noStrike">
                <a:solidFill>
                  <a:schemeClr val="dk2"/>
                </a:solidFill>
                <a:effectLst/>
                <a:uFillTx/>
                <a:latin typeface="Calibri"/>
                <a:ea typeface="Calibri"/>
              </a:rPr>
              <a:t>zu schicken, ist eine Form sexualisierter Gewalt und kann strafrechtlich relevant sein.</a:t>
            </a:r>
            <a:endParaRPr lang="en-US" sz="2200" b="0" u="none" strike="noStrike">
              <a:solidFill>
                <a:schemeClr val="dk2"/>
              </a:solidFill>
              <a:effectLst/>
              <a:uFillTx/>
              <a:latin typeface="Calibri"/>
            </a:endParaRPr>
          </a:p>
          <a:p>
            <a:pPr indent="0" algn="l" defTabSz="914400">
              <a:lnSpc>
                <a:spcPct val="110000"/>
              </a:lnSpc>
              <a:spcBef>
                <a:spcPts val="400"/>
              </a:spcBef>
              <a:buNone/>
              <a:tabLst>
                <a:tab pos="0" algn="l"/>
              </a:tabLst>
            </a:pPr>
            <a:endParaRPr lang="en-US" sz="2000" b="0" u="none" strike="noStrike">
              <a:solidFill>
                <a:schemeClr val="dk2"/>
              </a:solidFill>
              <a:effectLst/>
              <a:uFillTx/>
              <a:latin typeface="Calibri"/>
            </a:endParaRPr>
          </a:p>
        </p:txBody>
      </p:sp>
      <p:sp>
        <p:nvSpPr>
          <p:cNvPr id="4" name="PlaceHolder 3"/>
          <p:cNvSpPr>
            <a:spLocks noGrp="1"/>
          </p:cNvSpPr>
          <p:nvPr>
            <p:ph type="sldNum" idx="5"/>
          </p:nvPr>
        </p:nvSpPr>
        <p:spPr/>
        <p:txBody>
          <a:bodyPr/>
          <a:lstStyle/>
          <a:p>
            <a:fld id="{DFD3F09B-0580-491E-A466-3D34B6967657}" type="slidenum">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rPr>
              <a:t>Grundsätze, die immer gelten</a:t>
            </a:r>
            <a:endParaRPr lang="en-US" sz="4400" b="0" u="none" strike="noStrike">
              <a:solidFill>
                <a:schemeClr val="accent1"/>
              </a:solidFill>
              <a:effectLst/>
              <a:uFillTx/>
              <a:latin typeface="Calibri"/>
            </a:endParaRPr>
          </a:p>
        </p:txBody>
      </p:sp>
      <p:sp>
        <p:nvSpPr>
          <p:cNvPr id="224" name="PlaceHolder 2"/>
          <p:cNvSpPr>
            <a:spLocks noGrp="1"/>
          </p:cNvSpPr>
          <p:nvPr>
            <p:ph/>
          </p:nvPr>
        </p:nvSpPr>
        <p:spPr>
          <a:xfrm>
            <a:off x="695160" y="1572480"/>
            <a:ext cx="10801080" cy="5372280"/>
          </a:xfrm>
          <a:prstGeom prst="rect">
            <a:avLst/>
          </a:prstGeom>
          <a:noFill/>
          <a:ln w="0">
            <a:noFill/>
          </a:ln>
        </p:spPr>
        <p:txBody>
          <a:bodyPr lIns="91440" tIns="45720" rIns="91440" bIns="45720" anchor="t">
            <a:noAutofit/>
          </a:bodyPr>
          <a:lstStyle/>
          <a:p>
            <a:pPr marL="342000" indent="-342000" algn="l" defTabSz="914400">
              <a:lnSpc>
                <a:spcPct val="110000"/>
              </a:lnSpc>
              <a:spcBef>
                <a:spcPts val="1001"/>
              </a:spcBef>
              <a:buClr>
                <a:srgbClr val="192B46"/>
              </a:buClr>
              <a:buSzPct val="80000"/>
              <a:buFont typeface="Arial"/>
              <a:buChar char="•"/>
              <a:tabLst>
                <a:tab pos="457200" algn="l"/>
              </a:tabLst>
            </a:pPr>
            <a:r>
              <a:rPr lang="de-DE" sz="2200" b="0" u="none" strike="noStrike">
                <a:solidFill>
                  <a:schemeClr val="dk2"/>
                </a:solidFill>
                <a:effectLst/>
                <a:uFillTx/>
                <a:latin typeface="Calibri"/>
                <a:ea typeface="Calibri"/>
              </a:rPr>
              <a:t>Der </a:t>
            </a:r>
            <a:r>
              <a:rPr lang="de-DE" sz="2200" b="1" u="none" strike="noStrike">
                <a:solidFill>
                  <a:schemeClr val="dk2"/>
                </a:solidFill>
                <a:effectLst/>
                <a:uFillTx/>
                <a:latin typeface="Calibri"/>
                <a:ea typeface="Calibri"/>
              </a:rPr>
              <a:t>Schutz und die Bedürfnisse der betroffenen Perso</a:t>
            </a:r>
            <a:r>
              <a:rPr lang="de-DE" sz="2200" b="0" u="none" strike="noStrike">
                <a:solidFill>
                  <a:schemeClr val="dk2"/>
                </a:solidFill>
                <a:effectLst/>
                <a:uFillTx/>
                <a:latin typeface="Calibri"/>
                <a:ea typeface="Calibri"/>
              </a:rPr>
              <a:t>n haben Vorrang</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200" b="1" u="none" strike="noStrike">
                <a:solidFill>
                  <a:schemeClr val="dk2"/>
                </a:solidFill>
                <a:effectLst/>
                <a:uFillTx/>
                <a:latin typeface="Calibri"/>
                <a:ea typeface="Calibri"/>
              </a:rPr>
              <a:t>Gespräche </a:t>
            </a:r>
            <a:r>
              <a:rPr lang="de-DE" sz="2200" b="0" u="none" strike="noStrike">
                <a:solidFill>
                  <a:schemeClr val="dk2"/>
                </a:solidFill>
                <a:effectLst/>
                <a:uFillTx/>
                <a:latin typeface="Calibri"/>
                <a:ea typeface="Calibri"/>
              </a:rPr>
              <a:t>mit betroffenen und übergriffigen Jugendlichen werden stets </a:t>
            </a:r>
            <a:r>
              <a:rPr lang="de-DE" sz="2200" b="1" u="none" strike="noStrike">
                <a:solidFill>
                  <a:schemeClr val="dk2"/>
                </a:solidFill>
                <a:effectLst/>
                <a:uFillTx/>
                <a:latin typeface="Calibri"/>
                <a:ea typeface="Calibri"/>
              </a:rPr>
              <a:t>getrennt</a:t>
            </a:r>
            <a:r>
              <a:rPr lang="de-DE" sz="2200" b="0" u="none" strike="noStrike">
                <a:solidFill>
                  <a:schemeClr val="dk2"/>
                </a:solidFill>
                <a:effectLst/>
                <a:uFillTx/>
                <a:latin typeface="Calibri"/>
                <a:ea typeface="Calibri"/>
              </a:rPr>
              <a:t> </a:t>
            </a:r>
            <a:r>
              <a:rPr lang="de-DE" sz="2200" b="1" u="none" strike="noStrike">
                <a:solidFill>
                  <a:schemeClr val="dk2"/>
                </a:solidFill>
                <a:effectLst/>
                <a:uFillTx/>
                <a:latin typeface="Calibri"/>
                <a:ea typeface="Calibri"/>
              </a:rPr>
              <a:t>geführt</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200" b="0" u="none" strike="noStrike">
                <a:solidFill>
                  <a:schemeClr val="dk2"/>
                </a:solidFill>
                <a:effectLst/>
                <a:uFillTx/>
                <a:latin typeface="Calibri"/>
                <a:ea typeface="Calibri"/>
              </a:rPr>
              <a:t>Ggf. eine </a:t>
            </a:r>
            <a:r>
              <a:rPr lang="de-DE" sz="2200" b="1" u="none" strike="noStrike">
                <a:solidFill>
                  <a:schemeClr val="dk2"/>
                </a:solidFill>
                <a:effectLst/>
                <a:uFillTx/>
                <a:latin typeface="Calibri"/>
                <a:ea typeface="Calibri"/>
              </a:rPr>
              <a:t>Kollegin oder Kollegen als Unterstützung </a:t>
            </a:r>
            <a:r>
              <a:rPr lang="de-DE" sz="2200" b="0" u="none" strike="noStrike">
                <a:solidFill>
                  <a:schemeClr val="dk2"/>
                </a:solidFill>
                <a:effectLst/>
                <a:uFillTx/>
                <a:latin typeface="Calibri"/>
                <a:ea typeface="Calibri"/>
              </a:rPr>
              <a:t>dazu holen, </a:t>
            </a:r>
            <a:br>
              <a:rPr sz="2200"/>
            </a:br>
            <a:r>
              <a:rPr lang="de-DE" sz="2200" b="0" u="none" strike="noStrike">
                <a:solidFill>
                  <a:schemeClr val="dk2"/>
                </a:solidFill>
                <a:effectLst/>
                <a:uFillTx/>
                <a:latin typeface="Calibri"/>
                <a:ea typeface="Calibri"/>
              </a:rPr>
              <a:t>„So viele wie nötig, so wenige wie möglich“</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200" b="1" u="none" strike="noStrike">
                <a:solidFill>
                  <a:schemeClr val="dk2"/>
                </a:solidFill>
                <a:effectLst/>
                <a:uFillTx/>
                <a:latin typeface="Calibri"/>
                <a:ea typeface="Calibri"/>
              </a:rPr>
              <a:t>Nicht ermitteln, befragen und verhören</a:t>
            </a:r>
            <a:r>
              <a:rPr lang="de-DE" sz="2200" b="0" u="none" strike="noStrike">
                <a:solidFill>
                  <a:schemeClr val="dk2"/>
                </a:solidFill>
                <a:effectLst/>
                <a:uFillTx/>
                <a:latin typeface="Calibri"/>
                <a:ea typeface="Calibri"/>
              </a:rPr>
              <a:t>, sondern in der Rolle </a:t>
            </a:r>
            <a:br>
              <a:rPr sz="2200"/>
            </a:br>
            <a:r>
              <a:rPr lang="de-DE" sz="2200" b="0" u="none" strike="noStrike">
                <a:solidFill>
                  <a:schemeClr val="dk2"/>
                </a:solidFill>
                <a:effectLst/>
                <a:uFillTx/>
                <a:latin typeface="Calibri"/>
                <a:ea typeface="Calibri"/>
              </a:rPr>
              <a:t>als Lehr- und Fachkraft handeln und Fall ggf. weiterleiten</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200" b="1" u="none" strike="noStrike">
                <a:solidFill>
                  <a:schemeClr val="dk2"/>
                </a:solidFill>
                <a:effectLst/>
                <a:uFillTx/>
                <a:latin typeface="Calibri"/>
                <a:ea typeface="Calibri"/>
              </a:rPr>
              <a:t>Schutzmaßnahmen</a:t>
            </a:r>
            <a:r>
              <a:rPr lang="de-DE" sz="2200" b="0" u="none" strike="noStrike">
                <a:solidFill>
                  <a:schemeClr val="dk2"/>
                </a:solidFill>
                <a:effectLst/>
                <a:uFillTx/>
                <a:latin typeface="Calibri"/>
                <a:ea typeface="Calibri"/>
              </a:rPr>
              <a:t> sind von den beteiligten Erwachsenen </a:t>
            </a:r>
            <a:br>
              <a:rPr sz="2200"/>
            </a:br>
            <a:r>
              <a:rPr lang="de-DE" sz="2200" b="0" u="none" strike="noStrike">
                <a:solidFill>
                  <a:schemeClr val="dk2"/>
                </a:solidFill>
                <a:effectLst/>
                <a:uFillTx/>
                <a:latin typeface="Calibri"/>
                <a:ea typeface="Calibri"/>
              </a:rPr>
              <a:t>(unter Einbezug/Anhörung der Jugendlichen) zu treffen </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200" b="0" u="none" strike="noStrike">
                <a:solidFill>
                  <a:schemeClr val="dk2"/>
                </a:solidFill>
                <a:effectLst/>
                <a:uFillTx/>
                <a:latin typeface="Calibri"/>
                <a:ea typeface="Calibri"/>
              </a:rPr>
              <a:t>Konsequent </a:t>
            </a:r>
            <a:r>
              <a:rPr lang="de-DE" sz="2200" b="1" u="none" strike="noStrike">
                <a:solidFill>
                  <a:schemeClr val="dk2"/>
                </a:solidFill>
                <a:effectLst/>
                <a:uFillTx/>
                <a:latin typeface="Calibri"/>
                <a:ea typeface="Calibri"/>
              </a:rPr>
              <a:t>zwischen Person und Verhalten trennen </a:t>
            </a:r>
            <a:r>
              <a:rPr lang="de-DE" sz="2200" b="0" u="none" strike="noStrike">
                <a:solidFill>
                  <a:schemeClr val="dk2"/>
                </a:solidFill>
                <a:effectLst/>
                <a:uFillTx/>
                <a:latin typeface="Calibri"/>
                <a:ea typeface="Calibri"/>
              </a:rPr>
              <a:t>(übergriffige Person)</a:t>
            </a:r>
            <a:endParaRPr lang="en-US" sz="22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tabLst>
                <a:tab pos="457200" algn="l"/>
              </a:tabLst>
            </a:pPr>
            <a:r>
              <a:rPr lang="de-DE" sz="2200" b="0" u="none" strike="noStrike">
                <a:solidFill>
                  <a:schemeClr val="dk2"/>
                </a:solidFill>
                <a:effectLst/>
                <a:uFillTx/>
                <a:latin typeface="Calibri"/>
                <a:ea typeface="Calibri"/>
              </a:rPr>
              <a:t>Übergriffig handelnde Jugendliche brauchen </a:t>
            </a:r>
            <a:r>
              <a:rPr lang="de-DE" sz="2200" b="1" u="none" strike="noStrike">
                <a:solidFill>
                  <a:schemeClr val="dk2"/>
                </a:solidFill>
                <a:effectLst/>
                <a:uFillTx/>
                <a:latin typeface="Calibri"/>
                <a:ea typeface="Calibri"/>
              </a:rPr>
              <a:t>klare Grenzsetzung </a:t>
            </a:r>
            <a:br>
              <a:rPr sz="2200"/>
            </a:br>
            <a:r>
              <a:rPr lang="de-DE" sz="2200" b="0" u="none" strike="noStrike">
                <a:solidFill>
                  <a:schemeClr val="dk2"/>
                </a:solidFill>
                <a:effectLst/>
                <a:uFillTx/>
                <a:latin typeface="Calibri"/>
                <a:ea typeface="Calibri"/>
              </a:rPr>
              <a:t>und können </a:t>
            </a:r>
            <a:r>
              <a:rPr lang="de-DE" sz="2200" b="1" u="none" strike="noStrike">
                <a:solidFill>
                  <a:schemeClr val="dk2"/>
                </a:solidFill>
                <a:effectLst/>
                <a:uFillTx/>
                <a:latin typeface="Calibri"/>
                <a:ea typeface="Calibri"/>
              </a:rPr>
              <a:t>gleichzeitig Unterstützung </a:t>
            </a:r>
            <a:r>
              <a:rPr lang="de-DE" sz="2200" b="0" u="none" strike="noStrike">
                <a:solidFill>
                  <a:schemeClr val="dk2"/>
                </a:solidFill>
                <a:effectLst/>
                <a:uFillTx/>
                <a:latin typeface="Calibri"/>
                <a:ea typeface="Calibri"/>
              </a:rPr>
              <a:t>benötigen</a:t>
            </a:r>
            <a:endParaRPr lang="en-US" sz="2200" b="0" u="none" strike="noStrike">
              <a:solidFill>
                <a:schemeClr val="dk2"/>
              </a:solidFill>
              <a:effectLst/>
              <a:uFillTx/>
              <a:latin typeface="Calibri"/>
            </a:endParaRPr>
          </a:p>
        </p:txBody>
      </p:sp>
      <p:sp>
        <p:nvSpPr>
          <p:cNvPr id="4" name="PlaceHolder 3"/>
          <p:cNvSpPr>
            <a:spLocks noGrp="1"/>
          </p:cNvSpPr>
          <p:nvPr>
            <p:ph type="sldNum" idx="5"/>
          </p:nvPr>
        </p:nvSpPr>
        <p:spPr/>
        <p:txBody>
          <a:bodyPr/>
          <a:lstStyle/>
          <a:p>
            <a:fld id="{3CAFB32A-834A-420C-9BC8-77B059F19A41}" type="slidenum">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695160" y="681120"/>
            <a:ext cx="10801080" cy="1009440"/>
          </a:xfrm>
          <a:prstGeom prst="rect">
            <a:avLst/>
          </a:prstGeom>
          <a:noFill/>
          <a:ln w="0">
            <a:noFill/>
          </a:ln>
        </p:spPr>
        <p:txBody>
          <a:bodyPr lIns="91440" tIns="45720" rIns="91440" bIns="45720" anchor="t">
            <a:noAutofit/>
          </a:bodyPr>
          <a:lstStyle/>
          <a:p>
            <a:pPr indent="0" algn="l" defTabSz="914400">
              <a:lnSpc>
                <a:spcPct val="90000"/>
              </a:lnSpc>
              <a:buNone/>
            </a:pPr>
            <a:r>
              <a:rPr lang="de-DE" sz="4400" b="0" u="none" strike="noStrike">
                <a:solidFill>
                  <a:schemeClr val="accent1"/>
                </a:solidFill>
                <a:effectLst/>
                <a:uFillTx/>
                <a:latin typeface="Calibri"/>
                <a:ea typeface="Calibri Light"/>
              </a:rPr>
              <a:t>Stolpersteine: Umgang mit typischen Herausforderungen in der Erstintervention</a:t>
            </a:r>
            <a:endParaRPr lang="en-US" sz="4400" b="0" u="none" strike="noStrike">
              <a:solidFill>
                <a:schemeClr val="accent1"/>
              </a:solidFill>
              <a:effectLst/>
              <a:uFillTx/>
              <a:latin typeface="Calibri"/>
            </a:endParaRPr>
          </a:p>
        </p:txBody>
      </p:sp>
      <p:sp>
        <p:nvSpPr>
          <p:cNvPr id="226" name="PlaceHolder 2"/>
          <p:cNvSpPr>
            <a:spLocks noGrp="1"/>
          </p:cNvSpPr>
          <p:nvPr>
            <p:ph/>
          </p:nvPr>
        </p:nvSpPr>
        <p:spPr>
          <a:xfrm>
            <a:off x="695160" y="2239560"/>
            <a:ext cx="10801080" cy="3936960"/>
          </a:xfrm>
          <a:prstGeom prst="rect">
            <a:avLst/>
          </a:prstGeom>
          <a:noFill/>
          <a:ln w="0">
            <a:noFill/>
          </a:ln>
        </p:spPr>
        <p:txBody>
          <a:bodyPr lIns="91440" tIns="45720" rIns="91440" bIns="45720" anchor="t">
            <a:normAutofit/>
          </a:bodyPr>
          <a:lstStyle/>
          <a:p>
            <a:pPr marL="342000" indent="-342000" algn="l" defTabSz="914400">
              <a:lnSpc>
                <a:spcPct val="110000"/>
              </a:lnSpc>
              <a:spcBef>
                <a:spcPts val="1001"/>
              </a:spcBef>
              <a:buClr>
                <a:srgbClr val="192B46"/>
              </a:buClr>
              <a:buSzPct val="80000"/>
              <a:buFont typeface="Arial"/>
              <a:buChar char="•"/>
            </a:pPr>
            <a:r>
              <a:rPr lang="de-DE" sz="2400" b="0" u="none" strike="noStrike">
                <a:solidFill>
                  <a:schemeClr val="dk2"/>
                </a:solidFill>
                <a:effectLst/>
                <a:uFillTx/>
                <a:latin typeface="Calibri"/>
              </a:rPr>
              <a:t>Lesen Sie die Situationen auf dem Arbeitsbogen </a:t>
            </a:r>
            <a:endParaRPr lang="en-US" sz="2400" b="0" u="none" strike="noStrike">
              <a:solidFill>
                <a:schemeClr val="dk2"/>
              </a:solidFill>
              <a:effectLst/>
              <a:uFillTx/>
              <a:latin typeface="Calibri"/>
            </a:endParaRPr>
          </a:p>
          <a:p>
            <a:pPr marL="342000" indent="-342000" algn="l" defTabSz="914400">
              <a:lnSpc>
                <a:spcPct val="110000"/>
              </a:lnSpc>
              <a:spcBef>
                <a:spcPts val="1001"/>
              </a:spcBef>
              <a:buClr>
                <a:srgbClr val="192B46"/>
              </a:buClr>
              <a:buSzPct val="80000"/>
              <a:buFont typeface="Arial"/>
              <a:buChar char="•"/>
            </a:pPr>
            <a:r>
              <a:rPr lang="de-DE" sz="2400" b="0" u="none" strike="noStrike">
                <a:solidFill>
                  <a:schemeClr val="dk2"/>
                </a:solidFill>
                <a:effectLst/>
                <a:uFillTx/>
                <a:latin typeface="Calibri"/>
              </a:rPr>
              <a:t>Tauschen Sie sich mit Ihren Sitznachbarinnen und Sitznachbarn aus </a:t>
            </a:r>
            <a:br>
              <a:rPr sz="2400"/>
            </a:br>
            <a:r>
              <a:rPr lang="de-DE" sz="2400" b="0" u="none" strike="noStrike">
                <a:solidFill>
                  <a:schemeClr val="dk2"/>
                </a:solidFill>
                <a:effectLst/>
                <a:uFillTx/>
                <a:latin typeface="Calibri"/>
              </a:rPr>
              <a:t>und machen sich Notizen</a:t>
            </a:r>
            <a:endParaRPr lang="en-US" sz="2400" b="0" u="none" strike="noStrike">
              <a:solidFill>
                <a:schemeClr val="dk2"/>
              </a:solidFill>
              <a:effectLst/>
              <a:uFillTx/>
              <a:latin typeface="Calibri"/>
            </a:endParaRPr>
          </a:p>
          <a:p>
            <a:pPr indent="0" algn="l" defTabSz="914400">
              <a:lnSpc>
                <a:spcPct val="110000"/>
              </a:lnSpc>
              <a:spcBef>
                <a:spcPts val="1001"/>
              </a:spcBef>
              <a:buNone/>
            </a:pPr>
            <a:endParaRPr lang="en-US" sz="2400" b="0" u="none" strike="noStrike">
              <a:solidFill>
                <a:schemeClr val="dk2"/>
              </a:solidFill>
              <a:effectLst/>
              <a:uFillTx/>
              <a:latin typeface="Calibri"/>
            </a:endParaRPr>
          </a:p>
        </p:txBody>
      </p:sp>
      <p:sp>
        <p:nvSpPr>
          <p:cNvPr id="4" name="PlaceHolder 3"/>
          <p:cNvSpPr>
            <a:spLocks noGrp="1"/>
          </p:cNvSpPr>
          <p:nvPr>
            <p:ph type="sldNum" idx="4"/>
          </p:nvPr>
        </p:nvSpPr>
        <p:spPr/>
        <p:txBody>
          <a:bodyPr/>
          <a:lstStyle/>
          <a:p>
            <a:fld id="{65B1FA6C-6A5D-4D14-AE1E-2ACFBA656988}" type="slidenum">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0C3160-42EA-8988-3FC1-C1AAE44AE868}"/>
              </a:ext>
            </a:extLst>
          </p:cNvPr>
          <p:cNvSpPr>
            <a:spLocks noGrp="1"/>
          </p:cNvSpPr>
          <p:nvPr>
            <p:ph type="title"/>
          </p:nvPr>
        </p:nvSpPr>
        <p:spPr/>
        <p:txBody>
          <a:bodyPr/>
          <a:lstStyle/>
          <a:p>
            <a:r>
              <a:rPr lang="de-DE" sz="4400" b="0" u="none" strike="noStrike" dirty="0">
                <a:solidFill>
                  <a:schemeClr val="accent1"/>
                </a:solidFill>
                <a:effectLst/>
                <a:uFillTx/>
                <a:latin typeface="Calibri"/>
              </a:rPr>
              <a:t>Hilfestellen</a:t>
            </a:r>
            <a:endParaRPr lang="de-DE" dirty="0"/>
          </a:p>
        </p:txBody>
      </p:sp>
    </p:spTree>
    <p:extLst>
      <p:ext uri="{BB962C8B-B14F-4D97-AF65-F5344CB8AC3E}">
        <p14:creationId xmlns:p14="http://schemas.microsoft.com/office/powerpoint/2010/main" val="34311139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PlaceHolder 1"/>
          <p:cNvSpPr>
            <a:spLocks noGrp="1"/>
          </p:cNvSpPr>
          <p:nvPr>
            <p:ph type="title" hasCustomPrompt="1"/>
          </p:nvPr>
        </p:nvSpPr>
        <p:spPr>
          <a:xfrm>
            <a:off x="695160" y="2924280"/>
            <a:ext cx="5196240" cy="1009440"/>
          </a:xfrm>
          <a:prstGeom prst="rect">
            <a:avLst/>
          </a:prstGeom>
          <a:noFill/>
          <a:ln w="0">
            <a:noFill/>
          </a:ln>
        </p:spPr>
        <p:txBody>
          <a:bodyPr lIns="91440" tIns="45720" rIns="91440" bIns="45720" anchor="ctr">
            <a:noAutofit/>
          </a:bodyPr>
          <a:lstStyle/>
          <a:p>
            <a:pPr indent="0" algn="l" defTabSz="914400">
              <a:lnSpc>
                <a:spcPct val="90000"/>
              </a:lnSpc>
              <a:buNone/>
            </a:pPr>
            <a:r>
              <a:rPr lang="de-DE" sz="4400" b="0" u="none" strike="noStrike">
                <a:solidFill>
                  <a:schemeClr val="accent1"/>
                </a:solidFill>
                <a:effectLst/>
                <a:uFillTx/>
                <a:latin typeface="Calibri"/>
              </a:rPr>
              <a:t>„Ich packe </a:t>
            </a:r>
            <a:br>
              <a:rPr sz="4400"/>
            </a:br>
            <a:r>
              <a:rPr lang="de-DE" sz="4400" b="0" u="none" strike="noStrike">
                <a:solidFill>
                  <a:schemeClr val="accent1"/>
                </a:solidFill>
                <a:effectLst/>
                <a:uFillTx/>
                <a:latin typeface="Calibri"/>
              </a:rPr>
              <a:t>meinen Koffer – </a:t>
            </a:r>
            <a:br>
              <a:rPr sz="4400"/>
            </a:br>
            <a:r>
              <a:rPr lang="de-DE" sz="4400" b="0" u="none" strike="noStrike">
                <a:solidFill>
                  <a:schemeClr val="accent1"/>
                </a:solidFill>
                <a:effectLst/>
                <a:uFillTx/>
                <a:latin typeface="Calibri"/>
              </a:rPr>
              <a:t>für den nächsten Fall.“</a:t>
            </a:r>
            <a:endParaRPr lang="en-US" sz="4400" b="0" u="none" strike="noStrike">
              <a:solidFill>
                <a:schemeClr val="accent1"/>
              </a:solidFill>
              <a:effectLst/>
              <a:uFillTx/>
              <a:latin typeface="Calibri"/>
            </a:endParaRPr>
          </a:p>
        </p:txBody>
      </p:sp>
      <p:sp>
        <p:nvSpPr>
          <p:cNvPr id="3" name="PlaceHolder 2"/>
          <p:cNvSpPr>
            <a:spLocks noGrp="1"/>
          </p:cNvSpPr>
          <p:nvPr>
            <p:ph type="sldNum" idx="7"/>
          </p:nvPr>
        </p:nvSpPr>
        <p:spPr/>
        <p:txBody>
          <a:bodyPr/>
          <a:lstStyle/>
          <a:p>
            <a:fld id="{386DDDB5-A797-4393-9393-BEABC9C93086}" type="slidenum">
              <a:rPr/>
              <a:t>62</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9" name="PlaceHolder 1"/>
          <p:cNvSpPr>
            <a:spLocks noGrp="1"/>
          </p:cNvSpPr>
          <p:nvPr>
            <p:ph type="title" hasCustomPrompt="1"/>
          </p:nvPr>
        </p:nvSpPr>
        <p:spPr>
          <a:xfrm>
            <a:off x="695160" y="2924280"/>
            <a:ext cx="5196240" cy="1009440"/>
          </a:xfrm>
          <a:prstGeom prst="rect">
            <a:avLst/>
          </a:prstGeom>
          <a:noFill/>
          <a:ln w="0">
            <a:noFill/>
          </a:ln>
        </p:spPr>
        <p:txBody>
          <a:bodyPr lIns="91440" tIns="45720" rIns="91440" bIns="45720" anchor="ctr">
            <a:normAutofit/>
          </a:bodyPr>
          <a:lstStyle/>
          <a:p>
            <a:pPr indent="0" algn="l" defTabSz="914400">
              <a:lnSpc>
                <a:spcPct val="90000"/>
              </a:lnSpc>
              <a:buNone/>
            </a:pPr>
            <a:r>
              <a:rPr lang="de-DE" sz="4400" b="0" u="none" strike="noStrike">
                <a:solidFill>
                  <a:schemeClr val="accent1"/>
                </a:solidFill>
                <a:effectLst/>
                <a:uFillTx/>
                <a:latin typeface="Calibri"/>
              </a:rPr>
              <a:t>Feedback</a:t>
            </a:r>
            <a:endParaRPr lang="en-US" sz="4400" b="0" u="none" strike="noStrike">
              <a:solidFill>
                <a:schemeClr val="accent1"/>
              </a:solidFill>
              <a:effectLst/>
              <a:uFillTx/>
              <a:latin typeface="Calibri"/>
            </a:endParaRPr>
          </a:p>
        </p:txBody>
      </p:sp>
      <p:sp>
        <p:nvSpPr>
          <p:cNvPr id="3" name="PlaceHolder 2"/>
          <p:cNvSpPr>
            <a:spLocks noGrp="1"/>
          </p:cNvSpPr>
          <p:nvPr>
            <p:ph type="sldNum" idx="7"/>
          </p:nvPr>
        </p:nvSpPr>
        <p:spPr/>
        <p:txBody>
          <a:bodyPr/>
          <a:lstStyle/>
          <a:p>
            <a:fld id="{5507CCA3-6C6D-4B86-ADCC-077E35E09FAA}" type="slidenum">
              <a:rPr/>
              <a:t>63</a:t>
            </a:f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1"/>
          <p:cNvSpPr>
            <a:spLocks noGrp="1"/>
          </p:cNvSpPr>
          <p:nvPr>
            <p:ph type="title" hasCustomPrompt="1"/>
          </p:nvPr>
        </p:nvSpPr>
        <p:spPr>
          <a:prstGeom prst="rect">
            <a:avLst/>
          </a:prstGeom>
          <a:noFill/>
          <a:ln w="0">
            <a:noFill/>
          </a:ln>
        </p:spPr>
        <p:txBody>
          <a:bodyPr lIns="91440" tIns="45720" rIns="91440" bIns="45720" anchor="ctr">
            <a:normAutofit/>
          </a:bodyPr>
          <a:lstStyle/>
          <a:p>
            <a:pPr indent="0" algn="l" defTabSz="914400">
              <a:lnSpc>
                <a:spcPct val="90000"/>
              </a:lnSpc>
              <a:buNone/>
            </a:pPr>
            <a:r>
              <a:rPr lang="de-DE" sz="4400" b="0" u="none" strike="noStrike">
                <a:solidFill>
                  <a:schemeClr val="accent1"/>
                </a:solidFill>
                <a:effectLst/>
                <a:uFillTx/>
                <a:latin typeface="Calibri"/>
              </a:rPr>
              <a:t>Feedback</a:t>
            </a:r>
            <a:endParaRPr lang="en-US" sz="4400" b="0" u="none" strike="noStrike">
              <a:solidFill>
                <a:schemeClr val="accent1"/>
              </a:solidFill>
              <a:effectLst/>
              <a:uFillTx/>
              <a:latin typeface="Calibri"/>
            </a:endParaRPr>
          </a:p>
        </p:txBody>
      </p:sp>
      <p:sp>
        <p:nvSpPr>
          <p:cNvPr id="3" name="PlaceHolder 2"/>
          <p:cNvSpPr>
            <a:spLocks noGrp="1"/>
          </p:cNvSpPr>
          <p:nvPr>
            <p:ph type="sldNum" idx="5"/>
          </p:nvPr>
        </p:nvSpPr>
        <p:spPr/>
        <p:txBody>
          <a:bodyPr/>
          <a:lstStyle/>
          <a:p>
            <a:fld id="{5507CCA3-6C6D-4B86-ADCC-077E35E09FAA}" type="slidenum">
              <a:rPr/>
              <a:t>64</a:t>
            </a:fld>
            <a:endParaRPr/>
          </a:p>
        </p:txBody>
      </p:sp>
      <p:pic>
        <p:nvPicPr>
          <p:cNvPr id="4" name="Grafik 3">
            <a:extLst>
              <a:ext uri="{FF2B5EF4-FFF2-40B4-BE49-F238E27FC236}">
                <a16:creationId xmlns:a16="http://schemas.microsoft.com/office/drawing/2014/main" id="{78D47880-38D1-9459-0E2B-A13ED8F8BD31}"/>
              </a:ext>
            </a:extLst>
          </p:cNvPr>
          <p:cNvPicPr>
            <a:picLocks noChangeAspect="1"/>
          </p:cNvPicPr>
          <p:nvPr/>
        </p:nvPicPr>
        <p:blipFill>
          <a:blip r:embed="rId2" r:link="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a:xfrm>
            <a:off x="1807470" y="1404647"/>
            <a:ext cx="8576459" cy="4411491"/>
          </a:xfrm>
          <a:prstGeom prst="rect">
            <a:avLst/>
          </a:prstGeom>
        </p:spPr>
      </p:pic>
    </p:spTree>
    <p:extLst>
      <p:ext uri="{BB962C8B-B14F-4D97-AF65-F5344CB8AC3E}">
        <p14:creationId xmlns:p14="http://schemas.microsoft.com/office/powerpoint/2010/main" val="2895738860"/>
      </p:ext>
    </p:extLst>
  </p:cSld>
  <p:clrMapOvr>
    <a:masterClrMapping/>
  </p:clrMapOvr>
</p:sld>
</file>

<file path=ppt/theme/theme1.xml><?xml version="1.0" encoding="utf-8"?>
<a:theme xmlns:a="http://schemas.openxmlformats.org/drawingml/2006/main" name="Office 2013 – 2022-Design">
  <a:themeElements>
    <a:clrScheme name="UBSKM">
      <a:dk1>
        <a:srgbClr val="000000"/>
      </a:dk1>
      <a:lt1>
        <a:srgbClr val="FFFFFF"/>
      </a:lt1>
      <a:dk2>
        <a:srgbClr val="192B46"/>
      </a:dk2>
      <a:lt2>
        <a:srgbClr val="C5E7F8"/>
      </a:lt2>
      <a:accent1>
        <a:srgbClr val="087EB5"/>
      </a:accent1>
      <a:accent2>
        <a:srgbClr val="009DD9"/>
      </a:accent2>
      <a:accent3>
        <a:srgbClr val="F2E946"/>
      </a:accent3>
      <a:accent4>
        <a:srgbClr val="8DCEF1"/>
      </a:accent4>
      <a:accent5>
        <a:srgbClr val="C4CAD1"/>
      </a:accent5>
      <a:accent6>
        <a:srgbClr val="F9F4A7"/>
      </a:accent6>
      <a:hlink>
        <a:srgbClr val="087EB5"/>
      </a:hlink>
      <a:folHlink>
        <a:srgbClr val="087EB5"/>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65ee74d-4e0e-4423-a5c1-a720bf047912">
      <Terms xmlns="http://schemas.microsoft.com/office/infopath/2007/PartnerControls"/>
    </lcf76f155ced4ddcb4097134ff3c332f>
    <TaxCatchAll xmlns="a4995b3b-9dd2-4977-97bb-fdded03192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2BD1CE10C5FF9468A47674EBF8BE905" ma:contentTypeVersion="13" ma:contentTypeDescription="Ein neues Dokument erstellen." ma:contentTypeScope="" ma:versionID="c0c0ea3c8707b231450aa6a5a16afe35">
  <xsd:schema xmlns:xsd="http://www.w3.org/2001/XMLSchema" xmlns:xs="http://www.w3.org/2001/XMLSchema" xmlns:p="http://schemas.microsoft.com/office/2006/metadata/properties" xmlns:ns2="265ee74d-4e0e-4423-a5c1-a720bf047912" xmlns:ns3="a4995b3b-9dd2-4977-97bb-fdded031921f" targetNamespace="http://schemas.microsoft.com/office/2006/metadata/properties" ma:root="true" ma:fieldsID="526615856306d6668491bd450b04d4f6" ns2:_="" ns3:_="">
    <xsd:import namespace="265ee74d-4e0e-4423-a5c1-a720bf047912"/>
    <xsd:import namespace="a4995b3b-9dd2-4977-97bb-fdded03192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5ee74d-4e0e-4423-a5c1-a720bf0479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ba4874a0-9dd5-46e0-847a-d63040528c7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995b3b-9dd2-4977-97bb-fdded03192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6b08f43-2bd7-4f9b-b55e-51c6fb6ac17a}" ma:internalName="TaxCatchAll" ma:showField="CatchAllData" ma:web="a4995b3b-9dd2-4977-97bb-fdded03192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F2D83C-CF76-417C-B97C-2433255F598D}">
  <ds:schemaRefs>
    <ds:schemaRef ds:uri="http://www.w3.org/XML/1998/namespace"/>
    <ds:schemaRef ds:uri="http://schemas.openxmlformats.org/package/2006/metadata/core-properties"/>
    <ds:schemaRef ds:uri="http://purl.org/dc/dcmitype/"/>
    <ds:schemaRef ds:uri="http://purl.org/dc/terms/"/>
    <ds:schemaRef ds:uri="a4995b3b-9dd2-4977-97bb-fdded031921f"/>
    <ds:schemaRef ds:uri="265ee74d-4e0e-4423-a5c1-a720bf047912"/>
    <ds:schemaRef ds:uri="http://schemas.microsoft.com/office/2006/documentManagement/types"/>
    <ds:schemaRef ds:uri="http://purl.org/dc/elements/1.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1A8327E-EED1-43FD-BEF3-D335863DE9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5ee74d-4e0e-4423-a5c1-a720bf047912"/>
    <ds:schemaRef ds:uri="a4995b3b-9dd2-4977-97bb-fdded03192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78EAE3-E62A-403D-B59A-355D7604A4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2737</Words>
  <Application>Microsoft Office PowerPoint</Application>
  <PresentationFormat>Breitbild</PresentationFormat>
  <Paragraphs>367</Paragraphs>
  <Slides>64</Slides>
  <Notes>10</Notes>
  <HiddenSlides>1</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64</vt:i4>
      </vt:variant>
    </vt:vector>
  </HeadingPairs>
  <TitlesOfParts>
    <vt:vector size="72" baseType="lpstr">
      <vt:lpstr>Arial</vt:lpstr>
      <vt:lpstr>BundesSans Office</vt:lpstr>
      <vt:lpstr>Calibri</vt:lpstr>
      <vt:lpstr>Calibri Light</vt:lpstr>
      <vt:lpstr>Lucida Sans</vt:lpstr>
      <vt:lpstr>Symbol</vt:lpstr>
      <vt:lpstr>Wingdings</vt:lpstr>
      <vt:lpstr>Office 2013 – 2022-Design</vt:lpstr>
      <vt:lpstr>PowerPoint-Präsentation</vt:lpstr>
      <vt:lpstr>PowerPoint-Präsentation</vt:lpstr>
      <vt:lpstr>Selbstfürsorge vorab</vt:lpstr>
      <vt:lpstr>Ziele des Workshops</vt:lpstr>
      <vt:lpstr>Ablaufplan</vt:lpstr>
      <vt:lpstr>Wir starten</vt:lpstr>
      <vt:lpstr>Vorstellungsrunde</vt:lpstr>
      <vt:lpstr>Thematischer Einstieg</vt:lpstr>
      <vt:lpstr>PowerPoint-Präsentation</vt:lpstr>
      <vt:lpstr>Positive Sexualität  und sexuelle Selbstbestimmung</vt:lpstr>
      <vt:lpstr>PowerPoint-Präsentation</vt:lpstr>
      <vt:lpstr>Psychosexuelle Entwicklung von Jugendlichen </vt:lpstr>
      <vt:lpstr>Grundlagen sexualisierter Gewalt und sexueller Missbrauch</vt:lpstr>
      <vt:lpstr>PowerPoint-Präsentation</vt:lpstr>
      <vt:lpstr>Strafrechtliche Aspekte</vt:lpstr>
      <vt:lpstr>Strafrechtliche Aspekte</vt:lpstr>
      <vt:lpstr>Strafrechtliche Aspekte</vt:lpstr>
      <vt:lpstr>Risikofaktoren und  besondere Dynamiken  bei Peergewalt </vt:lpstr>
      <vt:lpstr>Risikofaktoren für Gewalt unter Jugendlichen </vt:lpstr>
      <vt:lpstr>PowerPoint-Präsentation</vt:lpstr>
      <vt:lpstr>Konsens</vt:lpstr>
      <vt:lpstr>PowerPoint-Präsentation</vt:lpstr>
      <vt:lpstr>PowerPoint-Präsentation</vt:lpstr>
      <vt:lpstr>Präventionsprinzipen</vt:lpstr>
      <vt:lpstr>Was kann Schule konkret tun?</vt:lpstr>
      <vt:lpstr>Was kann Schule konkret tun?</vt:lpstr>
      <vt:lpstr>5-Finger-Feedback</vt:lpstr>
      <vt:lpstr>Abschluss</vt:lpstr>
      <vt:lpstr>PowerPoint-Präsentation</vt:lpstr>
      <vt:lpstr>PowerPoint-Präsentation</vt:lpstr>
      <vt:lpstr>Selbstfürsorge vorab</vt:lpstr>
      <vt:lpstr>Ablaufplan</vt:lpstr>
      <vt:lpstr>Ein Interview zum Einstieg</vt:lpstr>
      <vt:lpstr>Ein Interview zum Einstieg</vt:lpstr>
      <vt:lpstr>Ein Gedanke, der geblieben ist</vt:lpstr>
      <vt:lpstr>Die Perspektive  der Betroffenen</vt:lpstr>
      <vt:lpstr>PowerPoint-Präsentation</vt:lpstr>
      <vt:lpstr>Was können Eltern und Erwachsene tun,  um Kinder und Jugendliche vor sexualisierter Gewalt zu schützen?</vt:lpstr>
      <vt:lpstr>Mögliche Folgen für Betroffene</vt:lpstr>
      <vt:lpstr>Bewältigungsstrategien im Schulalltag</vt:lpstr>
      <vt:lpstr>Warum schweigen betroffene Personen  so häufig?</vt:lpstr>
      <vt:lpstr>Offenbarungsbereitschaft: Wem vertrauen sich Betroffene an?</vt:lpstr>
      <vt:lpstr>Genderperspektive im Offenbarungsverhalten</vt:lpstr>
      <vt:lpstr>Bedeutung für Lehrkräfte</vt:lpstr>
      <vt:lpstr>Reflexion zum Erleben von Gewalt</vt:lpstr>
      <vt:lpstr>PowerPoint-Präsentation</vt:lpstr>
      <vt:lpstr>PowerPoint-Präsentation</vt:lpstr>
      <vt:lpstr>Schule als zentraler Ort für Erstgespräch</vt:lpstr>
      <vt:lpstr>Bedeutung des Erstgespräch</vt:lpstr>
      <vt:lpstr>Wann ist Schule zuständig?</vt:lpstr>
      <vt:lpstr>PowerPoint-Präsentation</vt:lpstr>
      <vt:lpstr>Rechtlicher Rahmen und Schutzauftrag</vt:lpstr>
      <vt:lpstr>Schule als Teil eines Schutz- und Hilfenetzwerks </vt:lpstr>
      <vt:lpstr>Handlungsschritte erarbeiten:  Weiterführung des Fallbeispiels „Die Party“</vt:lpstr>
      <vt:lpstr>Grundregeln professioneller Gesprächsführung</vt:lpstr>
      <vt:lpstr>Was hilft:</vt:lpstr>
      <vt:lpstr>Was vermieden werden sollte:</vt:lpstr>
      <vt:lpstr>Im Gespräch mit Elif:</vt:lpstr>
      <vt:lpstr>Grundsätze, die immer gelten</vt:lpstr>
      <vt:lpstr>Stolpersteine: Umgang mit typischen Herausforderungen in der Erstintervention</vt:lpstr>
      <vt:lpstr>Hilfestellen</vt:lpstr>
      <vt:lpstr>„Ich packe  meinen Koffer –  für den nächsten Fall.“</vt:lpstr>
      <vt:lpstr>Feedback</vt:lpstr>
      <vt:lpstr>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Workshop</dc:title>
  <dc:subject/>
  <dc:creator>Nele Horstmann</dc:creator>
  <dc:description/>
  <cp:lastModifiedBy>Marks, Svenja</cp:lastModifiedBy>
  <cp:revision>56</cp:revision>
  <dcterms:created xsi:type="dcterms:W3CDTF">2024-10-25T10:57:20Z</dcterms:created>
  <dcterms:modified xsi:type="dcterms:W3CDTF">2026-08-13T07:12:28Z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0x01010022BD1CE10C5FF9468A47674EBF8BE905</vt:lpwstr>
  </property>
  <property fmtid="{D5CDD505-2E9C-101B-9397-08002B2CF9AE}" pid="3" name="MediaServiceImageTags">
    <vt:lpwstr/>
  </property>
  <property fmtid="{D5CDD505-2E9C-101B-9397-08002B2CF9AE}" pid="4" name="Notes">
    <vt:i4>10</vt:i4>
  </property>
  <property fmtid="{D5CDD505-2E9C-101B-9397-08002B2CF9AE}" pid="5" name="PresentationFormat">
    <vt:lpwstr>Breitbild</vt:lpwstr>
  </property>
  <property fmtid="{D5CDD505-2E9C-101B-9397-08002B2CF9AE}" pid="6" name="Slides">
    <vt:i4>63</vt:i4>
  </property>
</Properties>
</file>